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84" r:id="rId4"/>
    <p:sldId id="268" r:id="rId5"/>
    <p:sldId id="269" r:id="rId6"/>
    <p:sldId id="270" r:id="rId7"/>
    <p:sldId id="271" r:id="rId8"/>
    <p:sldId id="281" r:id="rId9"/>
    <p:sldId id="273" r:id="rId10"/>
    <p:sldId id="274" r:id="rId11"/>
    <p:sldId id="282" r:id="rId12"/>
    <p:sldId id="275" r:id="rId13"/>
    <p:sldId id="276" r:id="rId14"/>
    <p:sldId id="277" r:id="rId15"/>
    <p:sldId id="278" r:id="rId16"/>
    <p:sldId id="283" r:id="rId17"/>
    <p:sldId id="280" r:id="rId18"/>
  </p:sldIdLst>
  <p:sldSz cx="12195175" cy="6859588"/>
  <p:notesSz cx="6858000" cy="9144000"/>
  <p:defaultTextStyle>
    <a:defPPr>
      <a:defRPr lang="zh-TW"/>
    </a:defPPr>
    <a:lvl1pPr marL="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38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77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316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700"/>
    <a:srgbClr val="0000FF"/>
    <a:srgbClr val="FAEFDA"/>
    <a:srgbClr val="FFFFFF"/>
    <a:srgbClr val="A5A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3651" autoAdjust="0"/>
  </p:normalViewPr>
  <p:slideViewPr>
    <p:cSldViewPr>
      <p:cViewPr>
        <p:scale>
          <a:sx n="75" d="100"/>
          <a:sy n="75" d="100"/>
        </p:scale>
        <p:origin x="336" y="1038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65AA2-47D6-4DA0-AA9E-91B4511C27F8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4F955-F076-4892-A993-C8F21593E7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73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38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77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316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327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8710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4F955-F076-4892-A993-C8F21593E7B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713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48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273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1792903" y="274702"/>
            <a:ext cx="3658553" cy="585446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3012" y="274702"/>
            <a:ext cx="10776639" cy="585446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621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5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9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3012" y="1600571"/>
            <a:ext cx="7217596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233862" y="1600571"/>
            <a:ext cx="7217595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81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3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733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2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030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84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759" y="1600571"/>
            <a:ext cx="10975658" cy="4527011"/>
          </a:xfrm>
          <a:prstGeom prst="rect">
            <a:avLst/>
          </a:prstGeom>
        </p:spPr>
        <p:txBody>
          <a:bodyPr vert="horz" lIns="108878" tIns="54439" rIns="108878" bIns="54439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37F1F-C765-4F79-A9E9-EDB051EDBA77}" type="datetimeFigureOut">
              <a:rPr lang="zh-TW" altLang="en-US" smtClean="0"/>
              <a:t>2021/10/26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108BF-D6FF-4C2D-811A-04C4FB0253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26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08877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291" indent="-408291" algn="l" defTabSz="1088776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defTabSz="1088776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1">
            <a:extLst>
              <a:ext uri="{FF2B5EF4-FFF2-40B4-BE49-F238E27FC236}">
                <a16:creationId xmlns:a16="http://schemas.microsoft.com/office/drawing/2014/main" id="{AD88B00D-381F-4F23-AE87-EFCB8EC027B1}"/>
              </a:ext>
            </a:extLst>
          </p:cNvPr>
          <p:cNvSpPr/>
          <p:nvPr/>
        </p:nvSpPr>
        <p:spPr>
          <a:xfrm>
            <a:off x="192931" y="189794"/>
            <a:ext cx="11809312" cy="6480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3685A45D-FA29-4765-B18F-602E47679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62" y="369794"/>
            <a:ext cx="7364136" cy="6120000"/>
          </a:xfrm>
          <a:prstGeom prst="rect">
            <a:avLst/>
          </a:prstGeom>
        </p:spPr>
      </p:pic>
      <p:sp>
        <p:nvSpPr>
          <p:cNvPr id="14" name="矩形 2">
            <a:extLst>
              <a:ext uri="{FF2B5EF4-FFF2-40B4-BE49-F238E27FC236}">
                <a16:creationId xmlns:a16="http://schemas.microsoft.com/office/drawing/2014/main" id="{FB0E7EAD-02ED-4CB8-90DC-051A61C48311}"/>
              </a:ext>
            </a:extLst>
          </p:cNvPr>
          <p:cNvSpPr/>
          <p:nvPr/>
        </p:nvSpPr>
        <p:spPr>
          <a:xfrm>
            <a:off x="405098" y="369794"/>
            <a:ext cx="7365600" cy="61200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593525" y="369794"/>
            <a:ext cx="6191225" cy="6120000"/>
          </a:xfrm>
          <a:solidFill>
            <a:schemeClr val="accent1"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44000">
            <a:normAutofit/>
          </a:bodyPr>
          <a:lstStyle/>
          <a:p>
            <a:r>
              <a:rPr lang="en-US" altLang="zh-TW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AEB </a:t>
            </a:r>
            <a:r>
              <a:rPr lang="zh-TW" altLang="en-US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電子雜誌出版服務平台</a:t>
            </a:r>
            <a:r>
              <a:rPr lang="en-US" altLang="zh-TW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-</a:t>
            </a:r>
            <a:br>
              <a:rPr lang="en-US" altLang="zh-TW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</a:br>
            <a:r>
              <a:rPr lang="en-US" altLang="zh-TW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Walking Library</a:t>
            </a:r>
            <a:r>
              <a:rPr lang="zh-TW" altLang="en-US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電子雜誌</a:t>
            </a:r>
            <a:br>
              <a:rPr lang="en-US" altLang="zh-TW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</a:br>
            <a:br>
              <a:rPr lang="en-US" altLang="zh-TW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</a:br>
            <a:r>
              <a:rPr lang="en-US" altLang="zh-TW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110</a:t>
            </a:r>
            <a:r>
              <a:rPr lang="zh-TW" alt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ea"/>
              </a:rPr>
              <a:t>年「臺灣學術電子資源永續發展計畫」</a:t>
            </a:r>
          </a:p>
        </p:txBody>
      </p:sp>
      <p:pic>
        <p:nvPicPr>
          <p:cNvPr id="12" name="圖片 2">
            <a:extLst>
              <a:ext uri="{FF2B5EF4-FFF2-40B4-BE49-F238E27FC236}">
                <a16:creationId xmlns:a16="http://schemas.microsoft.com/office/drawing/2014/main" id="{85E39DD3-7804-4AE7-9AAA-8A929D6837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037" y="4943004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">
            <a:extLst>
              <a:ext uri="{FF2B5EF4-FFF2-40B4-BE49-F238E27FC236}">
                <a16:creationId xmlns:a16="http://schemas.microsoft.com/office/drawing/2014/main" id="{148AE85E-6D2F-42B1-8B48-F3493CD234B5}"/>
              </a:ext>
            </a:extLst>
          </p:cNvPr>
          <p:cNvSpPr/>
          <p:nvPr/>
        </p:nvSpPr>
        <p:spPr>
          <a:xfrm>
            <a:off x="3526510" y="2493690"/>
            <a:ext cx="8258239" cy="399610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F53F4CF6-AC69-4226-8161-5B414F3D256B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放大</a:t>
            </a:r>
            <a:r>
              <a:rPr lang="en-US" altLang="zh-TW" sz="3600" b="1" dirty="0">
                <a:solidFill>
                  <a:schemeClr val="tx2"/>
                </a:solidFill>
                <a:latin typeface="+mn-ea"/>
                <a:ea typeface="+mn-ea"/>
              </a:rPr>
              <a:t>/</a:t>
            </a:r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縮小功能</a:t>
            </a:r>
          </a:p>
        </p:txBody>
      </p:sp>
      <p:pic>
        <p:nvPicPr>
          <p:cNvPr id="6" name="圖片 2">
            <a:extLst>
              <a:ext uri="{FF2B5EF4-FFF2-40B4-BE49-F238E27FC236}">
                <a16:creationId xmlns:a16="http://schemas.microsoft.com/office/drawing/2014/main" id="{98B85DFF-02D7-4B44-BD94-9E5B1C029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08" y="801521"/>
            <a:ext cx="8258239" cy="5760000"/>
          </a:xfrm>
          <a:prstGeom prst="rect">
            <a:avLst/>
          </a:prstGeom>
        </p:spPr>
      </p:pic>
      <p:pic>
        <p:nvPicPr>
          <p:cNvPr id="16" name="圖片 1">
            <a:extLst>
              <a:ext uri="{FF2B5EF4-FFF2-40B4-BE49-F238E27FC236}">
                <a16:creationId xmlns:a16="http://schemas.microsoft.com/office/drawing/2014/main" id="{27BE50B8-D61C-46E0-8F3E-9BF51C743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378" y="244604"/>
            <a:ext cx="7225959" cy="5040000"/>
          </a:xfrm>
          <a:prstGeom prst="rect">
            <a:avLst/>
          </a:prstGeom>
        </p:spPr>
      </p:pic>
      <p:sp>
        <p:nvSpPr>
          <p:cNvPr id="22" name="矩形 1"/>
          <p:cNvSpPr/>
          <p:nvPr/>
        </p:nvSpPr>
        <p:spPr>
          <a:xfrm>
            <a:off x="5318596" y="4067050"/>
            <a:ext cx="1368152" cy="1008112"/>
          </a:xfrm>
          <a:prstGeom prst="rect">
            <a:avLst/>
          </a:prstGeom>
          <a:noFill/>
          <a:ln w="28575">
            <a:solidFill>
              <a:srgbClr val="FFD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弧形接點 1"/>
          <p:cNvCxnSpPr>
            <a:cxnSpLocks/>
            <a:stCxn id="22" idx="0"/>
          </p:cNvCxnSpPr>
          <p:nvPr/>
        </p:nvCxnSpPr>
        <p:spPr>
          <a:xfrm rot="16200000" flipV="1">
            <a:off x="4887640" y="2952018"/>
            <a:ext cx="256476" cy="1973588"/>
          </a:xfrm>
          <a:prstGeom prst="curvedConnector2">
            <a:avLst/>
          </a:prstGeom>
          <a:ln w="28575">
            <a:solidFill>
              <a:srgbClr val="FFD7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2"/>
          <p:cNvSpPr/>
          <p:nvPr/>
        </p:nvSpPr>
        <p:spPr>
          <a:xfrm>
            <a:off x="7700327" y="5826986"/>
            <a:ext cx="1080120" cy="72008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弧形接點 2"/>
          <p:cNvCxnSpPr>
            <a:cxnSpLocks/>
            <a:stCxn id="7" idx="3"/>
            <a:endCxn id="19" idx="2"/>
          </p:cNvCxnSpPr>
          <p:nvPr/>
        </p:nvCxnSpPr>
        <p:spPr>
          <a:xfrm flipV="1">
            <a:off x="8780447" y="5716330"/>
            <a:ext cx="1341209" cy="470696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內容版面配置區 2"/>
          <p:cNvSpPr txBox="1">
            <a:spLocks/>
          </p:cNvSpPr>
          <p:nvPr/>
        </p:nvSpPr>
        <p:spPr>
          <a:xfrm>
            <a:off x="8260974" y="4005857"/>
            <a:ext cx="3721363" cy="1710473"/>
          </a:xfrm>
          <a:prstGeom prst="rect">
            <a:avLst/>
          </a:prstGeom>
          <a:solidFill>
            <a:schemeClr val="accent2">
              <a:lumMod val="50000"/>
              <a:alpha val="90000"/>
            </a:schemeClr>
          </a:solidFill>
          <a:ln>
            <a:noFill/>
          </a:ln>
        </p:spPr>
        <p:txBody>
          <a:bodyPr vert="horz" lIns="108878" tIns="54439" rIns="108878" bIns="54439" rtlCol="0" anchor="ctr" anchorCtr="0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600" dirty="0">
                <a:solidFill>
                  <a:srgbClr val="FFFFFF"/>
                </a:solidFill>
              </a:rPr>
              <a:t>放大時，內容區塊的右下方會自動出現子畫面。</a:t>
            </a:r>
          </a:p>
          <a:p>
            <a:pPr marL="0" indent="0">
              <a:buNone/>
            </a:pPr>
            <a:r>
              <a:rPr lang="zh-TW" altLang="en-US" sz="2600" dirty="0">
                <a:solidFill>
                  <a:srgbClr val="FFFFFF"/>
                </a:solidFill>
              </a:rPr>
              <a:t>拖曳半透明紅色方框可以控制想要瀏覽的區域。</a:t>
            </a:r>
          </a:p>
        </p:txBody>
      </p:sp>
    </p:spTree>
    <p:extLst>
      <p:ext uri="{BB962C8B-B14F-4D97-AF65-F5344CB8AC3E}">
        <p14:creationId xmlns:p14="http://schemas.microsoft.com/office/powerpoint/2010/main" val="21059578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">
            <a:extLst>
              <a:ext uri="{FF2B5EF4-FFF2-40B4-BE49-F238E27FC236}">
                <a16:creationId xmlns:a16="http://schemas.microsoft.com/office/drawing/2014/main" id="{7CFA4B9E-1121-4130-8AA2-F31A8B94CE82}"/>
              </a:ext>
            </a:extLst>
          </p:cNvPr>
          <p:cNvSpPr/>
          <p:nvPr/>
        </p:nvSpPr>
        <p:spPr>
          <a:xfrm>
            <a:off x="410424" y="1124854"/>
            <a:ext cx="9719611" cy="53649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5335D341-9E0A-4E4D-A483-79083D2F1503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頁面索引功能</a:t>
            </a:r>
          </a:p>
        </p:txBody>
      </p:sp>
      <p:pic>
        <p:nvPicPr>
          <p:cNvPr id="11" name="圖片 1">
            <a:extLst>
              <a:ext uri="{FF2B5EF4-FFF2-40B4-BE49-F238E27FC236}">
                <a16:creationId xmlns:a16="http://schemas.microsoft.com/office/drawing/2014/main" id="{ADFEA16B-53F4-4B5C-8C3E-2433600D9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562" y="695192"/>
            <a:ext cx="8258239" cy="5760000"/>
          </a:xfrm>
          <a:prstGeom prst="rect">
            <a:avLst/>
          </a:prstGeom>
        </p:spPr>
      </p:pic>
      <p:sp>
        <p:nvSpPr>
          <p:cNvPr id="7" name="矩形 1"/>
          <p:cNvSpPr/>
          <p:nvPr/>
        </p:nvSpPr>
        <p:spPr>
          <a:xfrm>
            <a:off x="9322369" y="1066345"/>
            <a:ext cx="288032" cy="25202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弧形接點 1"/>
          <p:cNvCxnSpPr>
            <a:cxnSpLocks/>
            <a:stCxn id="7" idx="0"/>
            <a:endCxn id="6" idx="0"/>
          </p:cNvCxnSpPr>
          <p:nvPr/>
        </p:nvCxnSpPr>
        <p:spPr>
          <a:xfrm rot="16200000" flipH="1" flipV="1">
            <a:off x="7526089" y="-206063"/>
            <a:ext cx="667888" cy="3212704"/>
          </a:xfrm>
          <a:prstGeom prst="curvedConnector3">
            <a:avLst>
              <a:gd name="adj1" fmla="val -34227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2">
            <a:extLst>
              <a:ext uri="{FF2B5EF4-FFF2-40B4-BE49-F238E27FC236}">
                <a16:creationId xmlns:a16="http://schemas.microsoft.com/office/drawing/2014/main" id="{3A2E191B-0C42-4AE0-B882-52AB886C6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906" y="1734233"/>
            <a:ext cx="6305550" cy="400050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9" name="矩形 2"/>
          <p:cNvSpPr/>
          <p:nvPr/>
        </p:nvSpPr>
        <p:spPr>
          <a:xfrm>
            <a:off x="6253681" y="2144138"/>
            <a:ext cx="1299170" cy="179654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弧形接點 2"/>
          <p:cNvCxnSpPr>
            <a:cxnSpLocks/>
            <a:stCxn id="9" idx="3"/>
            <a:endCxn id="19" idx="0"/>
          </p:cNvCxnSpPr>
          <p:nvPr/>
        </p:nvCxnSpPr>
        <p:spPr>
          <a:xfrm>
            <a:off x="7552851" y="3042410"/>
            <a:ext cx="1962628" cy="500925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內容版面配置區 2"/>
          <p:cNvSpPr txBox="1">
            <a:spLocks/>
          </p:cNvSpPr>
          <p:nvPr/>
        </p:nvSpPr>
        <p:spPr>
          <a:xfrm>
            <a:off x="7654797" y="3543335"/>
            <a:ext cx="3721363" cy="1326620"/>
          </a:xfrm>
          <a:prstGeom prst="rect">
            <a:avLst/>
          </a:prstGeom>
          <a:solidFill>
            <a:schemeClr val="accent2">
              <a:lumMod val="50000"/>
              <a:alpha val="90000"/>
            </a:schemeClr>
          </a:solidFill>
        </p:spPr>
        <p:txBody>
          <a:bodyPr vert="horz" lIns="108878" tIns="54439" rIns="108878" bIns="54439" rtlCol="0" anchor="ctr" anchorCtr="0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利用頁面索引功能可點選想瀏覽的頁面縮圖，跳到有興趣的頁面。</a:t>
            </a:r>
          </a:p>
        </p:txBody>
      </p:sp>
    </p:spTree>
    <p:extLst>
      <p:ext uri="{BB962C8B-B14F-4D97-AF65-F5344CB8AC3E}">
        <p14:creationId xmlns:p14="http://schemas.microsoft.com/office/powerpoint/2010/main" val="2159180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1">
            <a:extLst>
              <a:ext uri="{FF2B5EF4-FFF2-40B4-BE49-F238E27FC236}">
                <a16:creationId xmlns:a16="http://schemas.microsoft.com/office/drawing/2014/main" id="{8F8E7636-CCC0-4075-9764-828E7B299201}"/>
              </a:ext>
            </a:extLst>
          </p:cNvPr>
          <p:cNvSpPr/>
          <p:nvPr/>
        </p:nvSpPr>
        <p:spPr>
          <a:xfrm>
            <a:off x="410424" y="1485578"/>
            <a:ext cx="11374325" cy="410445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C4046AD7-06C0-4D83-B2AD-02A2C49B1D8D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隨選列印功能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0000" y="1182637"/>
            <a:ext cx="3933736" cy="864000"/>
          </a:xfrm>
          <a:solidFill>
            <a:schemeClr val="accent2">
              <a:lumMod val="50000"/>
              <a:alpha val="70000"/>
            </a:schemeClr>
          </a:solidFill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分為「自選區域模式」與「整頁列印模式」兩種</a:t>
            </a:r>
          </a:p>
        </p:txBody>
      </p:sp>
      <p:grpSp>
        <p:nvGrpSpPr>
          <p:cNvPr id="17" name="群組 16"/>
          <p:cNvGrpSpPr>
            <a:grpSpLocks noChangeAspect="1"/>
          </p:cNvGrpSpPr>
          <p:nvPr/>
        </p:nvGrpSpPr>
        <p:grpSpPr>
          <a:xfrm>
            <a:off x="899593" y="1269554"/>
            <a:ext cx="10546986" cy="5220000"/>
            <a:chOff x="899593" y="1187413"/>
            <a:chExt cx="6805167" cy="3368073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3" y="2037939"/>
              <a:ext cx="2189982" cy="1274989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4760" y="1187413"/>
              <a:ext cx="2520000" cy="1341583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159"/>
            <a:stretch/>
          </p:blipFill>
          <p:spPr bwMode="auto">
            <a:xfrm>
              <a:off x="5184760" y="2681038"/>
              <a:ext cx="2520000" cy="1874448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1" name="文字方塊 20"/>
            <p:cNvSpPr txBox="1"/>
            <p:nvPr/>
          </p:nvSpPr>
          <p:spPr>
            <a:xfrm>
              <a:off x="3347864" y="1738884"/>
              <a:ext cx="1584176" cy="317736"/>
            </a:xfrm>
            <a:prstGeom prst="rect">
              <a:avLst/>
            </a:prstGeom>
            <a:solidFill>
              <a:schemeClr val="accent2">
                <a:lumMod val="50000"/>
                <a:alpha val="70000"/>
              </a:schemeClr>
            </a:solidFill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pPr algn="ctr"/>
              <a:r>
                <a:rPr lang="zh-TW" altLang="en-US" sz="2600" b="1" dirty="0">
                  <a:sym typeface="Varela Round"/>
                </a:rPr>
                <a:t>自選區域模式</a:t>
              </a: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3347864" y="3210530"/>
              <a:ext cx="1584176" cy="31773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>
                <a:defRPr sz="1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</a:lstStyle>
            <a:p>
              <a:pPr algn="ctr"/>
              <a:r>
                <a:rPr lang="zh-TW" altLang="en-US" sz="2600" b="1" dirty="0"/>
                <a:t>整頁列印模式</a:t>
              </a:r>
            </a:p>
          </p:txBody>
        </p:sp>
        <p:cxnSp>
          <p:nvCxnSpPr>
            <p:cNvPr id="23" name="直線單箭頭接點 22"/>
            <p:cNvCxnSpPr/>
            <p:nvPr/>
          </p:nvCxnSpPr>
          <p:spPr>
            <a:xfrm>
              <a:off x="3347864" y="2211710"/>
              <a:ext cx="1584176" cy="0"/>
            </a:xfrm>
            <a:prstGeom prst="straightConnector1">
              <a:avLst/>
            </a:prstGeom>
            <a:solidFill>
              <a:schemeClr val="accent2">
                <a:lumMod val="50000"/>
                <a:alpha val="70000"/>
              </a:schemeClr>
            </a:solidFill>
            <a:ln w="38100">
              <a:solidFill>
                <a:schemeClr val="accent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單箭頭接點 23"/>
            <p:cNvCxnSpPr/>
            <p:nvPr/>
          </p:nvCxnSpPr>
          <p:spPr>
            <a:xfrm>
              <a:off x="3355559" y="3075806"/>
              <a:ext cx="1584176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771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1">
            <a:extLst>
              <a:ext uri="{FF2B5EF4-FFF2-40B4-BE49-F238E27FC236}">
                <a16:creationId xmlns:a16="http://schemas.microsoft.com/office/drawing/2014/main" id="{BC20A57F-B9CA-4669-AC46-939933DF953B}"/>
              </a:ext>
            </a:extLst>
          </p:cNvPr>
          <p:cNvSpPr/>
          <p:nvPr/>
        </p:nvSpPr>
        <p:spPr>
          <a:xfrm>
            <a:off x="6330204" y="369794"/>
            <a:ext cx="5454545" cy="3060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標題 1">
            <a:extLst>
              <a:ext uri="{FF2B5EF4-FFF2-40B4-BE49-F238E27FC236}">
                <a16:creationId xmlns:a16="http://schemas.microsoft.com/office/drawing/2014/main" id="{6C08BD79-D697-4502-BE83-1004DE17F055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列印功能</a:t>
            </a:r>
            <a:r>
              <a:rPr lang="en-US" altLang="zh-TW" sz="3600" b="1" dirty="0">
                <a:solidFill>
                  <a:schemeClr val="tx2"/>
                </a:solidFill>
                <a:latin typeface="+mn-ea"/>
                <a:ea typeface="+mn-ea"/>
              </a:rPr>
              <a:t>-</a:t>
            </a:r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自選區域模式</a:t>
            </a:r>
          </a:p>
        </p:txBody>
      </p:sp>
      <p:pic>
        <p:nvPicPr>
          <p:cNvPr id="26" name="圖片 1">
            <a:extLst>
              <a:ext uri="{FF2B5EF4-FFF2-40B4-BE49-F238E27FC236}">
                <a16:creationId xmlns:a16="http://schemas.microsoft.com/office/drawing/2014/main" id="{9FC40B89-DB5F-4527-ACAD-A36CF38F9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78" y="880180"/>
            <a:ext cx="7225959" cy="5040000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788" y="2589506"/>
            <a:ext cx="2835771" cy="165096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矩形 1">
            <a:extLst>
              <a:ext uri="{FF2B5EF4-FFF2-40B4-BE49-F238E27FC236}">
                <a16:creationId xmlns:a16="http://schemas.microsoft.com/office/drawing/2014/main" id="{CD5E855F-E880-4DCE-A23D-2E0ADD897FDB}"/>
              </a:ext>
            </a:extLst>
          </p:cNvPr>
          <p:cNvSpPr/>
          <p:nvPr/>
        </p:nvSpPr>
        <p:spPr>
          <a:xfrm>
            <a:off x="7177707" y="1125538"/>
            <a:ext cx="288032" cy="378329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2"/>
          <p:cNvSpPr/>
          <p:nvPr/>
        </p:nvSpPr>
        <p:spPr>
          <a:xfrm>
            <a:off x="3514673" y="3089749"/>
            <a:ext cx="2088000" cy="412053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矩形 3"/>
          <p:cNvSpPr/>
          <p:nvPr/>
        </p:nvSpPr>
        <p:spPr>
          <a:xfrm>
            <a:off x="936000" y="1620000"/>
            <a:ext cx="3528392" cy="2159836"/>
          </a:xfrm>
          <a:prstGeom prst="rect">
            <a:avLst/>
          </a:prstGeom>
          <a:noFill/>
          <a:ln w="28575"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242" y="3928853"/>
            <a:ext cx="3024336" cy="161007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1" name="弧形接點 3"/>
          <p:cNvCxnSpPr>
            <a:stCxn id="20" idx="1"/>
            <a:endCxn id="73" idx="2"/>
          </p:cNvCxnSpPr>
          <p:nvPr/>
        </p:nvCxnSpPr>
        <p:spPr>
          <a:xfrm rot="10800000">
            <a:off x="2700196" y="3779836"/>
            <a:ext cx="301046" cy="954056"/>
          </a:xfrm>
          <a:prstGeom prst="curvedConnector2">
            <a:avLst/>
          </a:prstGeom>
          <a:ln w="28575">
            <a:solidFill>
              <a:schemeClr val="accent2">
                <a:lumMod val="9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弧形接點 4"/>
          <p:cNvCxnSpPr>
            <a:endCxn id="22" idx="0"/>
          </p:cNvCxnSpPr>
          <p:nvPr/>
        </p:nvCxnSpPr>
        <p:spPr>
          <a:xfrm rot="5400000" flipH="1" flipV="1">
            <a:off x="5747678" y="-579762"/>
            <a:ext cx="562563" cy="3874214"/>
          </a:xfrm>
          <a:prstGeom prst="curvedConnector3">
            <a:avLst>
              <a:gd name="adj1" fmla="val 140635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66" y="1076063"/>
            <a:ext cx="3600400" cy="112512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圖片 5">
            <a:extLst>
              <a:ext uri="{FF2B5EF4-FFF2-40B4-BE49-F238E27FC236}">
                <a16:creationId xmlns:a16="http://schemas.microsoft.com/office/drawing/2014/main" id="{D06E7817-2672-499B-9759-7F9D638BC8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3565" y="2722563"/>
            <a:ext cx="5454545" cy="3600000"/>
          </a:xfrm>
          <a:prstGeom prst="rect">
            <a:avLst/>
          </a:prstGeom>
        </p:spPr>
      </p:pic>
      <p:sp>
        <p:nvSpPr>
          <p:cNvPr id="4107" name="矩形 5"/>
          <p:cNvSpPr/>
          <p:nvPr/>
        </p:nvSpPr>
        <p:spPr>
          <a:xfrm>
            <a:off x="11099676" y="5972803"/>
            <a:ext cx="470519" cy="337311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5"/>
          <p:cNvSpPr>
            <a:spLocks noGrp="1"/>
          </p:cNvSpPr>
          <p:nvPr>
            <p:ph idx="1"/>
          </p:nvPr>
        </p:nvSpPr>
        <p:spPr>
          <a:xfrm>
            <a:off x="6845733" y="5669233"/>
            <a:ext cx="3960440" cy="864000"/>
          </a:xfrm>
          <a:solidFill>
            <a:schemeClr val="accent2">
              <a:lumMod val="50000"/>
              <a:alpha val="90000"/>
            </a:schemeClr>
          </a:solidFill>
        </p:spPr>
        <p:txBody>
          <a:bodyPr anchor="t" anchorCtr="0">
            <a:noAutofit/>
          </a:bodyPr>
          <a:lstStyle/>
          <a:p>
            <a:pPr marL="0" indent="0" algn="just"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依照電腦的印表機設備設定後，就可以列印了！</a:t>
            </a:r>
          </a:p>
          <a:p>
            <a:pPr marL="0" indent="0" algn="just">
              <a:buNone/>
            </a:pPr>
            <a:endParaRPr lang="zh-TW" altLang="en-US" sz="2600" dirty="0">
              <a:solidFill>
                <a:schemeClr val="bg1"/>
              </a:solidFill>
            </a:endParaRPr>
          </a:p>
        </p:txBody>
      </p:sp>
      <p:cxnSp>
        <p:nvCxnSpPr>
          <p:cNvPr id="42" name="弧形接點 41"/>
          <p:cNvCxnSpPr>
            <a:cxnSpLocks/>
            <a:stCxn id="22" idx="3"/>
          </p:cNvCxnSpPr>
          <p:nvPr/>
        </p:nvCxnSpPr>
        <p:spPr>
          <a:xfrm>
            <a:off x="9766266" y="1638626"/>
            <a:ext cx="663473" cy="1089713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848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 animBg="1"/>
      <p:bldP spid="33" grpId="1" animBg="1"/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1">
            <a:extLst>
              <a:ext uri="{FF2B5EF4-FFF2-40B4-BE49-F238E27FC236}">
                <a16:creationId xmlns:a16="http://schemas.microsoft.com/office/drawing/2014/main" id="{AC3DDAC6-43C5-4FB4-B68C-42E4939A0461}"/>
              </a:ext>
            </a:extLst>
          </p:cNvPr>
          <p:cNvSpPr/>
          <p:nvPr/>
        </p:nvSpPr>
        <p:spPr>
          <a:xfrm>
            <a:off x="410424" y="369794"/>
            <a:ext cx="7559371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3E7192DC-A87B-4283-A13E-514436EEF614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其他功能</a:t>
            </a:r>
            <a:r>
              <a:rPr lang="en-US" altLang="zh-TW" sz="3600" b="1" dirty="0">
                <a:solidFill>
                  <a:schemeClr val="tx2"/>
                </a:solidFill>
                <a:latin typeface="+mn-ea"/>
                <a:ea typeface="+mn-ea"/>
              </a:rPr>
              <a:t>-</a:t>
            </a:r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自黏標籤功能</a:t>
            </a:r>
          </a:p>
        </p:txBody>
      </p:sp>
      <p:pic>
        <p:nvPicPr>
          <p:cNvPr id="12" name="圖片 1">
            <a:extLst>
              <a:ext uri="{FF2B5EF4-FFF2-40B4-BE49-F238E27FC236}">
                <a16:creationId xmlns:a16="http://schemas.microsoft.com/office/drawing/2014/main" id="{7E8ADE52-2BD7-4BAD-80A3-D2D5C47CF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78" y="981522"/>
            <a:ext cx="7750319" cy="5400000"/>
          </a:xfrm>
          <a:prstGeom prst="rect">
            <a:avLst/>
          </a:prstGeom>
        </p:spPr>
      </p:pic>
      <p:pic>
        <p:nvPicPr>
          <p:cNvPr id="19" name="圖片 2">
            <a:extLst>
              <a:ext uri="{FF2B5EF4-FFF2-40B4-BE49-F238E27FC236}">
                <a16:creationId xmlns:a16="http://schemas.microsoft.com/office/drawing/2014/main" id="{A85CCBDF-1F47-484B-ACCF-2E36B7FEA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78" y="980922"/>
            <a:ext cx="7750319" cy="5400000"/>
          </a:xfrm>
          <a:prstGeom prst="rect">
            <a:avLst/>
          </a:prstGeom>
        </p:spPr>
      </p:pic>
      <p:pic>
        <p:nvPicPr>
          <p:cNvPr id="20" name="圖片 3">
            <a:extLst>
              <a:ext uri="{FF2B5EF4-FFF2-40B4-BE49-F238E27FC236}">
                <a16:creationId xmlns:a16="http://schemas.microsoft.com/office/drawing/2014/main" id="{E3D23A99-181F-46BC-B71F-2D30B33A6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63" y="980922"/>
            <a:ext cx="7750319" cy="5400000"/>
          </a:xfrm>
          <a:prstGeom prst="rect">
            <a:avLst/>
          </a:prstGeom>
        </p:spPr>
      </p:pic>
      <p:sp>
        <p:nvSpPr>
          <p:cNvPr id="10" name="內容版面配置區 2"/>
          <p:cNvSpPr txBox="1">
            <a:spLocks/>
          </p:cNvSpPr>
          <p:nvPr/>
        </p:nvSpPr>
        <p:spPr>
          <a:xfrm>
            <a:off x="6562083" y="2277666"/>
            <a:ext cx="5390284" cy="864000"/>
          </a:xfrm>
          <a:prstGeom prst="rect">
            <a:avLst/>
          </a:prstGeom>
          <a:solidFill>
            <a:schemeClr val="accent2">
              <a:lumMod val="50000"/>
              <a:alpha val="90000"/>
            </a:schemeClr>
          </a:solidFill>
        </p:spPr>
        <p:txBody>
          <a:bodyPr vert="horz" lIns="108878" tIns="54439" rIns="108878" bIns="54439" rtlCol="0" anchor="ctr" anchorCtr="0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◎ 於該期期刊當中，至多可貼上</a:t>
            </a:r>
            <a:r>
              <a:rPr lang="en-US" altLang="zh-TW" sz="2600" dirty="0">
                <a:solidFill>
                  <a:schemeClr val="bg1"/>
                </a:solidFill>
              </a:rPr>
              <a:t>5</a:t>
            </a:r>
            <a:r>
              <a:rPr lang="zh-TW" altLang="en-US" sz="2600" dirty="0">
                <a:solidFill>
                  <a:schemeClr val="bg1"/>
                </a:solidFill>
              </a:rPr>
              <a:t>個</a:t>
            </a:r>
            <a:br>
              <a:rPr lang="en-US" altLang="zh-TW" sz="2600" dirty="0">
                <a:solidFill>
                  <a:schemeClr val="bg1"/>
                </a:solidFill>
              </a:rPr>
            </a:br>
            <a:r>
              <a:rPr lang="zh-TW" altLang="en-US" sz="2600" dirty="0">
                <a:solidFill>
                  <a:schemeClr val="bg1"/>
                </a:solidFill>
              </a:rPr>
              <a:t>　不同顏色的書籤標示。</a:t>
            </a:r>
          </a:p>
        </p:txBody>
      </p:sp>
      <p:sp>
        <p:nvSpPr>
          <p:cNvPr id="3" name="內容版面配置區 1"/>
          <p:cNvSpPr>
            <a:spLocks noGrp="1"/>
          </p:cNvSpPr>
          <p:nvPr>
            <p:ph idx="1"/>
          </p:nvPr>
        </p:nvSpPr>
        <p:spPr>
          <a:xfrm>
            <a:off x="6550051" y="3393742"/>
            <a:ext cx="5390284" cy="864000"/>
          </a:xfrm>
          <a:solidFill>
            <a:srgbClr val="FFD700">
              <a:alpha val="70000"/>
            </a:srgbClr>
          </a:solidFill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zh-TW" altLang="en-US" sz="2600" dirty="0"/>
              <a:t>◎ 只要再以滑鼠左鍵按一下該顏色</a:t>
            </a:r>
            <a:br>
              <a:rPr lang="en-US" altLang="zh-TW" sz="2600" dirty="0"/>
            </a:br>
            <a:r>
              <a:rPr lang="zh-TW" altLang="en-US" sz="2600" dirty="0"/>
              <a:t>　的書籤貼紙，便會自動翻到該頁。</a:t>
            </a:r>
          </a:p>
        </p:txBody>
      </p:sp>
      <p:sp>
        <p:nvSpPr>
          <p:cNvPr id="11" name="內容版面配置區 1"/>
          <p:cNvSpPr txBox="1">
            <a:spLocks/>
          </p:cNvSpPr>
          <p:nvPr/>
        </p:nvSpPr>
        <p:spPr>
          <a:xfrm>
            <a:off x="6538019" y="4509818"/>
            <a:ext cx="5390284" cy="864000"/>
          </a:xfrm>
          <a:prstGeom prst="rect">
            <a:avLst/>
          </a:prstGeom>
          <a:solidFill>
            <a:schemeClr val="tx2">
              <a:lumMod val="60000"/>
              <a:lumOff val="40000"/>
              <a:alpha val="90000"/>
            </a:schemeClr>
          </a:solidFill>
          <a:ln>
            <a:noFill/>
          </a:ln>
        </p:spPr>
        <p:txBody>
          <a:bodyPr vert="horz" lIns="108878" tIns="54439" rIns="108878" bIns="54439" rtlCol="0" anchor="ctr" anchorCtr="0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2600" dirty="0">
                <a:solidFill>
                  <a:srgbClr val="FFFFFF"/>
                </a:solidFill>
              </a:rPr>
              <a:t>◎ 頁面關閉後，即不留存標示紀錄。</a:t>
            </a:r>
          </a:p>
        </p:txBody>
      </p:sp>
      <p:sp>
        <p:nvSpPr>
          <p:cNvPr id="6" name="矩形 2"/>
          <p:cNvSpPr/>
          <p:nvPr/>
        </p:nvSpPr>
        <p:spPr>
          <a:xfrm>
            <a:off x="6889675" y="1512955"/>
            <a:ext cx="1008112" cy="461057"/>
          </a:xfrm>
          <a:prstGeom prst="rect">
            <a:avLst/>
          </a:prstGeom>
          <a:noFill/>
          <a:ln w="28575"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弧形接點 2"/>
          <p:cNvCxnSpPr>
            <a:stCxn id="6" idx="3"/>
            <a:endCxn id="10" idx="0"/>
          </p:cNvCxnSpPr>
          <p:nvPr/>
        </p:nvCxnSpPr>
        <p:spPr>
          <a:xfrm>
            <a:off x="7897787" y="1743484"/>
            <a:ext cx="1359438" cy="534182"/>
          </a:xfrm>
          <a:prstGeom prst="curvedConnector2">
            <a:avLst/>
          </a:prstGeom>
          <a:ln w="28575">
            <a:solidFill>
              <a:schemeClr val="accent2">
                <a:lumMod val="9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5"/>
          <p:cNvSpPr/>
          <p:nvPr/>
        </p:nvSpPr>
        <p:spPr>
          <a:xfrm>
            <a:off x="985019" y="1512955"/>
            <a:ext cx="504056" cy="461057"/>
          </a:xfrm>
          <a:prstGeom prst="rect">
            <a:avLst/>
          </a:prstGeom>
          <a:noFill/>
          <a:ln w="28575">
            <a:solidFill>
              <a:srgbClr val="FFD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弧形接點 5"/>
          <p:cNvCxnSpPr>
            <a:stCxn id="16" idx="2"/>
            <a:endCxn id="3" idx="1"/>
          </p:cNvCxnSpPr>
          <p:nvPr/>
        </p:nvCxnSpPr>
        <p:spPr>
          <a:xfrm rot="16200000" flipH="1">
            <a:off x="2967684" y="243375"/>
            <a:ext cx="1851730" cy="5313004"/>
          </a:xfrm>
          <a:prstGeom prst="curvedConnector2">
            <a:avLst/>
          </a:prstGeom>
          <a:ln w="28575">
            <a:solidFill>
              <a:srgbClr val="FFD7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005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uiExpand="1" build="p" animBg="1"/>
      <p:bldP spid="11" grpId="0" animBg="1"/>
      <p:bldP spid="6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">
            <a:extLst>
              <a:ext uri="{FF2B5EF4-FFF2-40B4-BE49-F238E27FC236}">
                <a16:creationId xmlns:a16="http://schemas.microsoft.com/office/drawing/2014/main" id="{A5307B8A-7DB0-43EC-9D80-7C7C5D30EA6D}"/>
              </a:ext>
            </a:extLst>
          </p:cNvPr>
          <p:cNvSpPr/>
          <p:nvPr/>
        </p:nvSpPr>
        <p:spPr>
          <a:xfrm>
            <a:off x="5953571" y="369794"/>
            <a:ext cx="5756226" cy="6120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9A7509FA-0BB9-46C1-9713-4F46D93D0682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其他功能</a:t>
            </a:r>
            <a:r>
              <a:rPr lang="en-US" altLang="zh-TW" sz="3600" b="1" dirty="0">
                <a:solidFill>
                  <a:schemeClr val="tx2"/>
                </a:solidFill>
                <a:latin typeface="+mn-ea"/>
                <a:ea typeface="+mn-ea"/>
              </a:rPr>
              <a:t>-</a:t>
            </a:r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聽力學習</a:t>
            </a:r>
          </a:p>
        </p:txBody>
      </p:sp>
      <p:pic>
        <p:nvPicPr>
          <p:cNvPr id="12" name="圖片 1">
            <a:extLst>
              <a:ext uri="{FF2B5EF4-FFF2-40B4-BE49-F238E27FC236}">
                <a16:creationId xmlns:a16="http://schemas.microsoft.com/office/drawing/2014/main" id="{D880AA82-4DB6-44D7-BE0E-22F2CE855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78" y="981522"/>
            <a:ext cx="7750319" cy="5400000"/>
          </a:xfrm>
          <a:prstGeom prst="rect">
            <a:avLst/>
          </a:prstGeom>
        </p:spPr>
      </p:pic>
      <p:sp>
        <p:nvSpPr>
          <p:cNvPr id="4" name="矩形 2"/>
          <p:cNvSpPr/>
          <p:nvPr/>
        </p:nvSpPr>
        <p:spPr>
          <a:xfrm>
            <a:off x="2685320" y="2818046"/>
            <a:ext cx="360040" cy="360040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弧形接點 2"/>
          <p:cNvCxnSpPr>
            <a:stCxn id="4" idx="0"/>
            <a:endCxn id="3" idx="0"/>
          </p:cNvCxnSpPr>
          <p:nvPr/>
        </p:nvCxnSpPr>
        <p:spPr>
          <a:xfrm rot="16200000" flipH="1">
            <a:off x="6110954" y="-427568"/>
            <a:ext cx="521438" cy="7012667"/>
          </a:xfrm>
          <a:prstGeom prst="curvedConnector3">
            <a:avLst>
              <a:gd name="adj1" fmla="val -43840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81763" y="3339484"/>
            <a:ext cx="4392488" cy="1332448"/>
          </a:xfrm>
          <a:solidFill>
            <a:schemeClr val="accent2">
              <a:lumMod val="50000"/>
              <a:alpha val="70000"/>
            </a:schemeClr>
          </a:solidFill>
        </p:spPr>
        <p:txBody>
          <a:bodyPr lIns="36000" rIns="36000" anchor="t" anchorCtr="0">
            <a:noAutofit/>
          </a:bodyPr>
          <a:lstStyle/>
          <a:p>
            <a:pPr marL="0" indent="0"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點選　　可播放語音內容！</a:t>
            </a:r>
          </a:p>
          <a:p>
            <a:pPr marL="0" indent="0">
              <a:buNone/>
            </a:pPr>
            <a:r>
              <a:rPr lang="en-US" altLang="zh-TW" sz="2600" dirty="0">
                <a:solidFill>
                  <a:schemeClr val="bg1"/>
                </a:solidFill>
              </a:rPr>
              <a:t>※</a:t>
            </a:r>
            <a:r>
              <a:rPr lang="zh-TW" altLang="en-US" sz="2600" dirty="0">
                <a:solidFill>
                  <a:schemeClr val="bg1"/>
                </a:solidFill>
              </a:rPr>
              <a:t>此功能只有語言學習類雜誌提供。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213" y="3402552"/>
            <a:ext cx="378001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17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">
            <a:extLst>
              <a:ext uri="{FF2B5EF4-FFF2-40B4-BE49-F238E27FC236}">
                <a16:creationId xmlns:a16="http://schemas.microsoft.com/office/drawing/2014/main" id="{1513234E-A540-4A60-8FCB-F4CDD2643CD0}"/>
              </a:ext>
            </a:extLst>
          </p:cNvPr>
          <p:cNvSpPr/>
          <p:nvPr/>
        </p:nvSpPr>
        <p:spPr>
          <a:xfrm>
            <a:off x="410425" y="369794"/>
            <a:ext cx="3166188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">
            <a:extLst>
              <a:ext uri="{FF2B5EF4-FFF2-40B4-BE49-F238E27FC236}">
                <a16:creationId xmlns:a16="http://schemas.microsoft.com/office/drawing/2014/main" id="{A404FC6F-91AA-44EC-8396-7A0175683347}"/>
              </a:ext>
            </a:extLst>
          </p:cNvPr>
          <p:cNvSpPr/>
          <p:nvPr/>
        </p:nvSpPr>
        <p:spPr>
          <a:xfrm>
            <a:off x="8225518" y="369794"/>
            <a:ext cx="3559230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0DD0A888-E44C-4223-80C9-788B4B1348C7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其他</a:t>
            </a:r>
            <a:r>
              <a:rPr lang="en-US" altLang="zh-TW" sz="3600" b="1" dirty="0">
                <a:solidFill>
                  <a:schemeClr val="tx2"/>
                </a:solidFill>
                <a:latin typeface="+mn-ea"/>
                <a:ea typeface="+mn-ea"/>
              </a:rPr>
              <a:t>-</a:t>
            </a:r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46430" y="1629769"/>
            <a:ext cx="3909270" cy="1584176"/>
          </a:xfrm>
          <a:solidFill>
            <a:schemeClr val="accent2">
              <a:lumMod val="50000"/>
              <a:alpha val="70000"/>
            </a:schemeClr>
          </a:solidFill>
        </p:spPr>
        <p:txBody>
          <a:bodyPr anchor="ctr" anchorCtr="0">
            <a:noAutofit/>
          </a:bodyPr>
          <a:lstStyle/>
          <a:p>
            <a:pPr marL="0" indent="0" algn="ctr">
              <a:buNone/>
            </a:pPr>
            <a:r>
              <a:rPr lang="zh-TW" altLang="en-US" sz="2600" b="1" dirty="0">
                <a:solidFill>
                  <a:schemeClr val="bg1"/>
                </a:solidFill>
              </a:rPr>
              <a:t>閒置時間過長需重新登入</a:t>
            </a:r>
            <a:endParaRPr lang="zh-TW" altLang="en-US" sz="2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altLang="zh-TW" sz="2600" dirty="0">
                <a:solidFill>
                  <a:schemeClr val="bg1"/>
                </a:solidFill>
              </a:rPr>
              <a:t>(</a:t>
            </a:r>
            <a:r>
              <a:rPr lang="zh-TW" altLang="en-US" sz="2600" dirty="0">
                <a:solidFill>
                  <a:schemeClr val="bg1"/>
                </a:solidFill>
              </a:rPr>
              <a:t>約</a:t>
            </a:r>
            <a:r>
              <a:rPr lang="en-US" altLang="zh-TW" sz="2600" dirty="0">
                <a:solidFill>
                  <a:schemeClr val="bg1"/>
                </a:solidFill>
              </a:rPr>
              <a:t>15</a:t>
            </a:r>
            <a:r>
              <a:rPr lang="zh-TW" altLang="en-US" sz="2600" dirty="0">
                <a:solidFill>
                  <a:schemeClr val="bg1"/>
                </a:solidFill>
              </a:rPr>
              <a:t>分鐘</a:t>
            </a:r>
            <a:r>
              <a:rPr lang="en-US" altLang="zh-TW" sz="2600" dirty="0">
                <a:solidFill>
                  <a:schemeClr val="bg1"/>
                </a:solidFill>
              </a:rPr>
              <a:t>)</a:t>
            </a:r>
            <a:endParaRPr lang="zh-TW" altLang="en-US" sz="2600" dirty="0">
              <a:solidFill>
                <a:schemeClr val="bg1"/>
              </a:solidFill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3946430" y="3934025"/>
            <a:ext cx="3909270" cy="1584000"/>
          </a:xfrm>
          <a:prstGeom prst="rect">
            <a:avLst/>
          </a:prstGeom>
          <a:solidFill>
            <a:schemeClr val="tx2">
              <a:lumMod val="60000"/>
              <a:lumOff val="40000"/>
              <a:alpha val="70000"/>
            </a:schemeClr>
          </a:solidFill>
        </p:spPr>
        <p:txBody>
          <a:bodyPr vert="horz" lIns="108878" tIns="54439" rIns="108878" bIns="54439" rtlCol="0" anchor="ctr" anchorCtr="0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600" b="1" dirty="0"/>
              <a:t>超過連線人數</a:t>
            </a:r>
          </a:p>
          <a:p>
            <a:pPr marL="0" indent="0" algn="ctr">
              <a:buNone/>
            </a:pPr>
            <a:r>
              <a:rPr lang="en-US" altLang="zh-TW" sz="2600" dirty="0"/>
              <a:t>(</a:t>
            </a:r>
            <a:r>
              <a:rPr lang="zh-TW" altLang="en-US" sz="2600" dirty="0"/>
              <a:t>最大可同時上線</a:t>
            </a:r>
            <a:r>
              <a:rPr lang="en-US" altLang="zh-TW" sz="2600" dirty="0"/>
              <a:t>80</a:t>
            </a:r>
            <a:r>
              <a:rPr lang="zh-TW" altLang="en-US" sz="2600" dirty="0"/>
              <a:t>人</a:t>
            </a:r>
            <a:r>
              <a:rPr lang="en-US" altLang="zh-TW" sz="2600" dirty="0"/>
              <a:t>)</a:t>
            </a:r>
            <a:endParaRPr lang="zh-TW" altLang="en-US" sz="2600" dirty="0"/>
          </a:p>
        </p:txBody>
      </p:sp>
      <p:cxnSp>
        <p:nvCxnSpPr>
          <p:cNvPr id="5" name="弧形接點 4"/>
          <p:cNvCxnSpPr>
            <a:stCxn id="13" idx="0"/>
            <a:endCxn id="3" idx="0"/>
          </p:cNvCxnSpPr>
          <p:nvPr/>
        </p:nvCxnSpPr>
        <p:spPr>
          <a:xfrm rot="5400000" flipH="1" flipV="1">
            <a:off x="3489911" y="260213"/>
            <a:ext cx="1041598" cy="3780710"/>
          </a:xfrm>
          <a:prstGeom prst="curvedConnector3">
            <a:avLst>
              <a:gd name="adj1" fmla="val 121947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弧形接點 9"/>
          <p:cNvCxnSpPr>
            <a:stCxn id="15" idx="2"/>
            <a:endCxn id="7" idx="2"/>
          </p:cNvCxnSpPr>
          <p:nvPr/>
        </p:nvCxnSpPr>
        <p:spPr>
          <a:xfrm rot="5400000">
            <a:off x="7431133" y="2901962"/>
            <a:ext cx="1085996" cy="4146131"/>
          </a:xfrm>
          <a:prstGeom prst="curvedConnector3">
            <a:avLst>
              <a:gd name="adj1" fmla="val 121050"/>
            </a:avLst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" t="2042" r="1" b="1332"/>
          <a:stretch/>
        </p:blipFill>
        <p:spPr bwMode="auto">
          <a:xfrm>
            <a:off x="1057027" y="2671367"/>
            <a:ext cx="2126656" cy="1805236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" t="5331" r="3138" b="4335"/>
          <a:stretch/>
        </p:blipFill>
        <p:spPr bwMode="auto">
          <a:xfrm>
            <a:off x="8618446" y="2715942"/>
            <a:ext cx="2857500" cy="1716087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500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881563" y="369794"/>
            <a:ext cx="5904655" cy="61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759" y="2858162"/>
            <a:ext cx="10975658" cy="1143265"/>
          </a:xfrm>
        </p:spPr>
        <p:txBody>
          <a:bodyPr/>
          <a:lstStyle/>
          <a:p>
            <a:r>
              <a:rPr lang="zh-TW" altLang="en-US" b="1" dirty="0"/>
              <a:t>謝謝指教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759" y="3861842"/>
            <a:ext cx="10975658" cy="2625780"/>
          </a:xfrm>
        </p:spPr>
        <p:txBody>
          <a:bodyPr anchor="ctr" anchorCtr="0">
            <a:noAutofit/>
          </a:bodyPr>
          <a:lstStyle/>
          <a:p>
            <a:pPr marL="0" indent="0" algn="ctr">
              <a:buNone/>
            </a:pPr>
            <a:r>
              <a:rPr lang="zh-TW" altLang="en-US" dirty="0"/>
              <a:t>若有任何問題</a:t>
            </a:r>
            <a:r>
              <a:rPr lang="en-US" altLang="zh-TW" dirty="0"/>
              <a:t>,</a:t>
            </a:r>
            <a:r>
              <a:rPr lang="zh-TW" altLang="en-US" dirty="0"/>
              <a:t>歡迎</a:t>
            </a:r>
            <a:r>
              <a:rPr lang="en-US" altLang="zh-TW" dirty="0"/>
              <a:t>e-mail</a:t>
            </a:r>
            <a:r>
              <a:rPr lang="zh-TW" altLang="en-US" dirty="0"/>
              <a:t>或電話洽詢</a:t>
            </a:r>
            <a:br>
              <a:rPr lang="zh-TW" altLang="en-US" dirty="0"/>
            </a:br>
            <a:r>
              <a:rPr lang="zh-TW" altLang="en-US" b="1" dirty="0"/>
              <a:t>大鐸資訊股份有限公司</a:t>
            </a:r>
            <a:br>
              <a:rPr lang="zh-TW" altLang="en-US" dirty="0"/>
            </a:br>
            <a:r>
              <a:rPr lang="zh-TW" altLang="en-US" dirty="0"/>
              <a:t>電話：</a:t>
            </a:r>
            <a:r>
              <a:rPr lang="en-US" altLang="zh-TW" dirty="0"/>
              <a:t>( 02 )2736-2009 #306</a:t>
            </a:r>
          </a:p>
          <a:p>
            <a:pPr marL="0" indent="0" algn="ctr">
              <a:buNone/>
            </a:pPr>
            <a:r>
              <a:rPr lang="en-US" altLang="zh-TW" dirty="0"/>
              <a:t>E-mail</a:t>
            </a:r>
            <a:r>
              <a:rPr lang="zh-TW" altLang="en-US" dirty="0"/>
              <a:t>：</a:t>
            </a:r>
            <a:r>
              <a:rPr lang="en-US" altLang="zh-TW" dirty="0"/>
              <a:t>tts.sales@ttsgroup.com.tw</a:t>
            </a:r>
            <a:endParaRPr lang="zh-TW" altLang="en-US" dirty="0"/>
          </a:p>
        </p:txBody>
      </p:sp>
      <p:sp>
        <p:nvSpPr>
          <p:cNvPr id="5" name="心形 4"/>
          <p:cNvSpPr/>
          <p:nvPr/>
        </p:nvSpPr>
        <p:spPr>
          <a:xfrm rot="20346881">
            <a:off x="622489" y="1032614"/>
            <a:ext cx="781736" cy="1216102"/>
          </a:xfrm>
          <a:prstGeom prst="heart">
            <a:avLst/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心形 6"/>
          <p:cNvSpPr/>
          <p:nvPr/>
        </p:nvSpPr>
        <p:spPr>
          <a:xfrm rot="797757">
            <a:off x="1305139" y="1641716"/>
            <a:ext cx="914400" cy="914400"/>
          </a:xfrm>
          <a:prstGeom prst="hear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6771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>
            <a:extLst>
              <a:ext uri="{FF2B5EF4-FFF2-40B4-BE49-F238E27FC236}">
                <a16:creationId xmlns:a16="http://schemas.microsoft.com/office/drawing/2014/main" id="{E13483E0-6C81-4D8F-A5AF-557FE1178D34}"/>
              </a:ext>
            </a:extLst>
          </p:cNvPr>
          <p:cNvSpPr/>
          <p:nvPr/>
        </p:nvSpPr>
        <p:spPr>
          <a:xfrm>
            <a:off x="410425" y="369794"/>
            <a:ext cx="6647068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70206"/>
            <a:ext cx="6480000" cy="1080000"/>
          </a:xfrm>
        </p:spPr>
        <p:txBody>
          <a:bodyPr>
            <a:normAutofit/>
          </a:bodyPr>
          <a:lstStyle/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關於</a:t>
            </a:r>
            <a:r>
              <a:rPr lang="en-US" altLang="zh-TW" sz="3600" b="1" dirty="0">
                <a:solidFill>
                  <a:schemeClr val="tx2"/>
                </a:solidFill>
                <a:latin typeface="+mn-ea"/>
                <a:ea typeface="+mn-ea"/>
              </a:rPr>
              <a:t>Walking Library</a:t>
            </a:r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電子雜誌</a:t>
            </a:r>
          </a:p>
        </p:txBody>
      </p:sp>
      <p:pic>
        <p:nvPicPr>
          <p:cNvPr id="12" name="圖片 1">
            <a:extLst>
              <a:ext uri="{FF2B5EF4-FFF2-40B4-BE49-F238E27FC236}">
                <a16:creationId xmlns:a16="http://schemas.microsoft.com/office/drawing/2014/main" id="{6DB686D5-F278-4838-AEB8-2AAFE0443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659" y="369794"/>
            <a:ext cx="7364136" cy="6120000"/>
          </a:xfrm>
          <a:prstGeom prst="rect">
            <a:avLst/>
          </a:prstGeom>
        </p:spPr>
      </p:pic>
      <p:sp>
        <p:nvSpPr>
          <p:cNvPr id="14" name="文字方塊 1">
            <a:extLst>
              <a:ext uri="{FF2B5EF4-FFF2-40B4-BE49-F238E27FC236}">
                <a16:creationId xmlns:a16="http://schemas.microsoft.com/office/drawing/2014/main" id="{4B8FB680-0321-41F4-BF0C-84A509A53C57}"/>
              </a:ext>
            </a:extLst>
          </p:cNvPr>
          <p:cNvSpPr txBox="1"/>
          <p:nvPr/>
        </p:nvSpPr>
        <p:spPr>
          <a:xfrm>
            <a:off x="410425" y="837506"/>
            <a:ext cx="6069575" cy="55635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zh-TW" altLang="en-US" sz="2600" b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簡介</a:t>
            </a:r>
            <a:endParaRPr lang="en-US" altLang="zh-TW" sz="2600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algn="just"/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以數位化形式呈現雜誌內容的服務平台，採用最新的版權保護和數位出版技術，將市面上大家喜歡的雜誌變成電子檔。</a:t>
            </a:r>
          </a:p>
          <a:p>
            <a:pPr algn="just"/>
            <a:endParaRPr lang="en-US" altLang="zh-TW" sz="1500" b="1" dirty="0">
              <a:solidFill>
                <a:schemeClr val="tx2"/>
              </a:solidFill>
              <a:latin typeface="+mn-ea"/>
            </a:endParaRPr>
          </a:p>
          <a:p>
            <a:pPr algn="just"/>
            <a:r>
              <a:rPr lang="zh-TW" altLang="en-US" sz="2600" b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特色</a:t>
            </a:r>
            <a:endParaRPr lang="en-US" altLang="zh-TW" sz="2600" b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1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、電子雜誌與紙本同步出刊。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2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、刊物內容與紙本一致。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3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、使用瀏覽器（如</a:t>
            </a:r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Google Chrome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）</a:t>
            </a:r>
            <a:endParaRPr lang="en-US" altLang="zh-TW" sz="2600" dirty="0">
              <a:solidFill>
                <a:schemeClr val="tx2"/>
              </a:solidFill>
              <a:latin typeface="+mn-ea"/>
            </a:endParaRPr>
          </a:p>
          <a:p>
            <a:pPr algn="just"/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　  閱讀，不需下載閱讀器。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4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、支援手機、平板等各式載具系統</a:t>
            </a:r>
            <a:endParaRPr lang="en-US" altLang="zh-TW" sz="2600" dirty="0">
              <a:solidFill>
                <a:schemeClr val="tx2"/>
              </a:solidFill>
              <a:latin typeface="+mn-ea"/>
            </a:endParaRPr>
          </a:p>
          <a:p>
            <a:pPr algn="just"/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　（</a:t>
            </a:r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IOS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</a:t>
            </a:r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Android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）連線閱讀。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5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、語言雜誌大多嵌入課文朗讀語音。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6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、提供列印功能。</a:t>
            </a:r>
          </a:p>
        </p:txBody>
      </p:sp>
    </p:spTree>
    <p:extLst>
      <p:ext uri="{BB962C8B-B14F-4D97-AF65-F5344CB8AC3E}">
        <p14:creationId xmlns:p14="http://schemas.microsoft.com/office/powerpoint/2010/main" val="4224113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1">
            <a:extLst>
              <a:ext uri="{FF2B5EF4-FFF2-40B4-BE49-F238E27FC236}">
                <a16:creationId xmlns:a16="http://schemas.microsoft.com/office/drawing/2014/main" id="{F11F6043-674D-4975-82D0-5E817777B13C}"/>
              </a:ext>
            </a:extLst>
          </p:cNvPr>
          <p:cNvSpPr/>
          <p:nvPr/>
        </p:nvSpPr>
        <p:spPr>
          <a:xfrm>
            <a:off x="410425" y="369794"/>
            <a:ext cx="6069576" cy="6120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2763CE8-D6F0-48FA-B9DC-177789977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10902"/>
              </p:ext>
            </p:extLst>
          </p:nvPr>
        </p:nvGraphicFramePr>
        <p:xfrm>
          <a:off x="3901298" y="650714"/>
          <a:ext cx="8107200" cy="555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380">
                  <a:extLst>
                    <a:ext uri="{9D8B030D-6E8A-4147-A177-3AD203B41FA5}">
                      <a16:colId xmlns:a16="http://schemas.microsoft.com/office/drawing/2014/main" val="3332220906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val="1763201623"/>
                    </a:ext>
                  </a:extLst>
                </a:gridCol>
                <a:gridCol w="1389380">
                  <a:extLst>
                    <a:ext uri="{9D8B030D-6E8A-4147-A177-3AD203B41FA5}">
                      <a16:colId xmlns:a16="http://schemas.microsoft.com/office/drawing/2014/main" val="3619737829"/>
                    </a:ext>
                  </a:extLst>
                </a:gridCol>
                <a:gridCol w="500380">
                  <a:extLst>
                    <a:ext uri="{9D8B030D-6E8A-4147-A177-3AD203B41FA5}">
                      <a16:colId xmlns:a16="http://schemas.microsoft.com/office/drawing/2014/main" val="4288705300"/>
                    </a:ext>
                  </a:extLst>
                </a:gridCol>
                <a:gridCol w="2163600">
                  <a:extLst>
                    <a:ext uri="{9D8B030D-6E8A-4147-A177-3AD203B41FA5}">
                      <a16:colId xmlns:a16="http://schemas.microsoft.com/office/drawing/2014/main" val="1354703763"/>
                    </a:ext>
                  </a:extLst>
                </a:gridCol>
                <a:gridCol w="1389380">
                  <a:extLst>
                    <a:ext uri="{9D8B030D-6E8A-4147-A177-3AD203B41FA5}">
                      <a16:colId xmlns:a16="http://schemas.microsoft.com/office/drawing/2014/main" val="173063899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bg1"/>
                          </a:solidFill>
                        </a:rPr>
                        <a:t>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bg1"/>
                          </a:solidFill>
                        </a:rPr>
                        <a:t>雜誌名稱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bg1"/>
                          </a:solidFill>
                        </a:rPr>
                        <a:t>分類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solidFill>
                            <a:schemeClr val="bg1"/>
                          </a:solidFill>
                        </a:rPr>
                        <a:t>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bg1"/>
                          </a:solidFill>
                        </a:rPr>
                        <a:t>雜誌名稱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bg1"/>
                          </a:solidFill>
                        </a:rPr>
                        <a:t>分類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986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01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遠見雜誌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14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>
                          <a:solidFill>
                            <a:schemeClr val="tx2"/>
                          </a:solidFill>
                        </a:rPr>
                        <a:t>Smart Auto </a:t>
                      </a:r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智動化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資訊科技類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717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02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今周刊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15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>
                          <a:solidFill>
                            <a:schemeClr val="tx2"/>
                          </a:solidFill>
                        </a:rPr>
                        <a:t>DIGI PHOTO</a:t>
                      </a:r>
                      <a:endParaRPr lang="zh-TW" altLang="en-US" sz="18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資訊科技類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679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03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財訊雙週刊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16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>
                          <a:solidFill>
                            <a:schemeClr val="tx2"/>
                          </a:solidFill>
                        </a:rPr>
                        <a:t>iDSHOW</a:t>
                      </a:r>
                      <a:r>
                        <a:rPr lang="en-US" altLang="zh-TW" sz="18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好宅秀住宅影音誌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流行時尚類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246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04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經貿透視雙周刊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17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室內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建築設計類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46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05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專案經理雜誌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18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時尚家居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建築設計類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773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06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大師輕鬆讀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19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親子天下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808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07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經理人月刊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商學財經類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20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康健雜誌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096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08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>
                          <a:solidFill>
                            <a:schemeClr val="tx2"/>
                          </a:solidFill>
                        </a:rPr>
                        <a:t>ABC </a:t>
                      </a:r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互動英語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語言學習類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21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中國飲食文化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474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09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>
                          <a:solidFill>
                            <a:schemeClr val="tx2"/>
                          </a:solidFill>
                        </a:rPr>
                        <a:t>Live </a:t>
                      </a:r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互動英語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語言學習類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22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嬰兒與母親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81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10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常春藤生活英語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語言學習類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23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豐年雜誌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71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11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數位時代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資訊科技類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24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鄉間小路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188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12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dirty="0" err="1">
                          <a:solidFill>
                            <a:schemeClr val="tx2"/>
                          </a:solidFill>
                        </a:rPr>
                        <a:t>Ctimes</a:t>
                      </a:r>
                      <a:r>
                        <a:rPr lang="en-US" altLang="zh-TW" sz="18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零組件雜誌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資訊科技類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媽媽寶寶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綜合類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610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2"/>
                          </a:solidFill>
                        </a:rPr>
                        <a:t>13</a:t>
                      </a:r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電腦家庭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solidFill>
                            <a:schemeClr val="tx2"/>
                          </a:solidFill>
                        </a:rPr>
                        <a:t>資訊科技類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598926"/>
                  </a:ext>
                </a:extLst>
              </a:tr>
            </a:tbl>
          </a:graphicData>
        </a:graphic>
      </p:graphicFrame>
      <p:sp>
        <p:nvSpPr>
          <p:cNvPr id="11" name="標題 1">
            <a:extLst>
              <a:ext uri="{FF2B5EF4-FFF2-40B4-BE49-F238E27FC236}">
                <a16:creationId xmlns:a16="http://schemas.microsoft.com/office/drawing/2014/main" id="{43C0978C-1ECC-4F64-8950-82D433211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0206"/>
            <a:ext cx="6480000" cy="1080000"/>
          </a:xfrm>
        </p:spPr>
        <p:txBody>
          <a:bodyPr>
            <a:normAutofit/>
          </a:bodyPr>
          <a:lstStyle/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雜誌列表</a:t>
            </a:r>
          </a:p>
        </p:txBody>
      </p:sp>
      <p:sp>
        <p:nvSpPr>
          <p:cNvPr id="15" name="文字方塊 1">
            <a:extLst>
              <a:ext uri="{FF2B5EF4-FFF2-40B4-BE49-F238E27FC236}">
                <a16:creationId xmlns:a16="http://schemas.microsoft.com/office/drawing/2014/main" id="{4296150A-E424-443C-8ED3-5E0DE0CB3A97}"/>
              </a:ext>
            </a:extLst>
          </p:cNvPr>
          <p:cNvSpPr txBox="1"/>
          <p:nvPr/>
        </p:nvSpPr>
        <p:spPr>
          <a:xfrm>
            <a:off x="410425" y="837506"/>
            <a:ext cx="3516866" cy="55635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1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</a:t>
            </a:r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81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所技職校院，</a:t>
            </a:r>
            <a:endParaRPr lang="en-US" altLang="zh-TW" sz="2600" dirty="0">
              <a:solidFill>
                <a:schemeClr val="tx2"/>
              </a:solidFill>
              <a:latin typeface="+mn-ea"/>
            </a:endParaRPr>
          </a:p>
          <a:p>
            <a:pPr algn="just"/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  　統一網址入口。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2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、共</a:t>
            </a:r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25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種電子雜誌。</a:t>
            </a:r>
          </a:p>
          <a:p>
            <a:pPr algn="just"/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3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、同時</a:t>
            </a:r>
            <a:r>
              <a:rPr lang="en-US" altLang="zh-TW" sz="2600" dirty="0">
                <a:solidFill>
                  <a:schemeClr val="tx2"/>
                </a:solidFill>
                <a:latin typeface="+mn-ea"/>
              </a:rPr>
              <a:t>80</a:t>
            </a:r>
            <a:r>
              <a:rPr lang="zh-TW" altLang="en-US" sz="2600" dirty="0">
                <a:solidFill>
                  <a:schemeClr val="tx2"/>
                </a:solidFill>
                <a:latin typeface="+mn-ea"/>
              </a:rPr>
              <a:t>人上線。</a:t>
            </a:r>
          </a:p>
        </p:txBody>
      </p:sp>
    </p:spTree>
    <p:extLst>
      <p:ext uri="{BB962C8B-B14F-4D97-AF65-F5344CB8AC3E}">
        <p14:creationId xmlns:p14="http://schemas.microsoft.com/office/powerpoint/2010/main" val="496185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">
            <a:extLst>
              <a:ext uri="{FF2B5EF4-FFF2-40B4-BE49-F238E27FC236}">
                <a16:creationId xmlns:a16="http://schemas.microsoft.com/office/drawing/2014/main" id="{44D55C3D-C7D9-414D-9114-B4AEC0F6BD53}"/>
              </a:ext>
            </a:extLst>
          </p:cNvPr>
          <p:cNvSpPr/>
          <p:nvPr/>
        </p:nvSpPr>
        <p:spPr>
          <a:xfrm>
            <a:off x="6241603" y="369794"/>
            <a:ext cx="5543146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FB3353DB-3793-469A-A18E-497C42BD7F9D}"/>
              </a:ext>
            </a:extLst>
          </p:cNvPr>
          <p:cNvSpPr txBox="1">
            <a:spLocks/>
          </p:cNvSpPr>
          <p:nvPr/>
        </p:nvSpPr>
        <p:spPr>
          <a:xfrm>
            <a:off x="0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整體書櫃</a:t>
            </a:r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FFC816AE-3A71-40E1-BCA3-48297E68C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67" y="865050"/>
            <a:ext cx="7968078" cy="5400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087778" y="903042"/>
            <a:ext cx="497132" cy="3600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弧形接點 2"/>
          <p:cNvCxnSpPr>
            <a:cxnSpLocks/>
            <a:stCxn id="3" idx="1"/>
            <a:endCxn id="3077" idx="1"/>
          </p:cNvCxnSpPr>
          <p:nvPr/>
        </p:nvCxnSpPr>
        <p:spPr>
          <a:xfrm rot="10800000">
            <a:off x="6889676" y="534960"/>
            <a:ext cx="198103" cy="548082"/>
          </a:xfrm>
          <a:prstGeom prst="curvedConnector3">
            <a:avLst>
              <a:gd name="adj1" fmla="val 215395"/>
            </a:avLst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675" y="364537"/>
            <a:ext cx="4644000" cy="34084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3" name="矩形 3"/>
          <p:cNvSpPr/>
          <p:nvPr/>
        </p:nvSpPr>
        <p:spPr>
          <a:xfrm>
            <a:off x="7645835" y="903043"/>
            <a:ext cx="684000" cy="3600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弧形接點 3"/>
          <p:cNvCxnSpPr>
            <a:cxnSpLocks/>
            <a:stCxn id="43" idx="3"/>
            <a:endCxn id="14" idx="0"/>
          </p:cNvCxnSpPr>
          <p:nvPr/>
        </p:nvCxnSpPr>
        <p:spPr>
          <a:xfrm>
            <a:off x="8329835" y="1083043"/>
            <a:ext cx="1637177" cy="569243"/>
          </a:xfrm>
          <a:prstGeom prst="curved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>
            <a:extLst>
              <a:ext uri="{FF2B5EF4-FFF2-40B4-BE49-F238E27FC236}">
                <a16:creationId xmlns:a16="http://schemas.microsoft.com/office/drawing/2014/main" id="{A52F6598-798F-4F67-8EFD-F4E7F6C96F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538" y="1652286"/>
            <a:ext cx="3978948" cy="1800000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  <p:sp>
        <p:nvSpPr>
          <p:cNvPr id="49" name="矩形 4"/>
          <p:cNvSpPr/>
          <p:nvPr/>
        </p:nvSpPr>
        <p:spPr>
          <a:xfrm>
            <a:off x="6652344" y="5634538"/>
            <a:ext cx="684000" cy="3600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弧形接點 4"/>
          <p:cNvCxnSpPr>
            <a:cxnSpLocks/>
            <a:stCxn id="49" idx="2"/>
            <a:endCxn id="19" idx="2"/>
          </p:cNvCxnSpPr>
          <p:nvPr/>
        </p:nvCxnSpPr>
        <p:spPr>
          <a:xfrm rot="16200000" flipH="1">
            <a:off x="8257222" y="4731659"/>
            <a:ext cx="366991" cy="2892747"/>
          </a:xfrm>
          <a:prstGeom prst="curvedConnector3">
            <a:avLst>
              <a:gd name="adj1" fmla="val 162290"/>
            </a:avLst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>
            <a:extLst>
              <a:ext uri="{FF2B5EF4-FFF2-40B4-BE49-F238E27FC236}">
                <a16:creationId xmlns:a16="http://schemas.microsoft.com/office/drawing/2014/main" id="{87D97B59-E7FD-487C-95D3-71B5EC43F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5935" y="3841529"/>
            <a:ext cx="4122312" cy="2520000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6065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3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">
            <a:extLst>
              <a:ext uri="{FF2B5EF4-FFF2-40B4-BE49-F238E27FC236}">
                <a16:creationId xmlns:a16="http://schemas.microsoft.com/office/drawing/2014/main" id="{D0F4F3D3-6F83-457D-904D-5657E77A63E7}"/>
              </a:ext>
            </a:extLst>
          </p:cNvPr>
          <p:cNvSpPr/>
          <p:nvPr/>
        </p:nvSpPr>
        <p:spPr>
          <a:xfrm>
            <a:off x="410424" y="369794"/>
            <a:ext cx="11374325" cy="96040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CD80678B-0725-468F-A875-E418A2386B15}"/>
              </a:ext>
            </a:extLst>
          </p:cNvPr>
          <p:cNvSpPr txBox="1">
            <a:spLocks/>
          </p:cNvSpPr>
          <p:nvPr/>
        </p:nvSpPr>
        <p:spPr>
          <a:xfrm>
            <a:off x="0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選擇雜誌</a:t>
            </a:r>
          </a:p>
        </p:txBody>
      </p:sp>
      <p:pic>
        <p:nvPicPr>
          <p:cNvPr id="12" name="圖片 1">
            <a:extLst>
              <a:ext uri="{FF2B5EF4-FFF2-40B4-BE49-F238E27FC236}">
                <a16:creationId xmlns:a16="http://schemas.microsoft.com/office/drawing/2014/main" id="{6AF50B75-70D4-45D1-B570-506725EF2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67" y="864000"/>
            <a:ext cx="7968078" cy="5400000"/>
          </a:xfrm>
          <a:prstGeom prst="rect">
            <a:avLst/>
          </a:prstGeom>
        </p:spPr>
      </p:pic>
      <p:sp>
        <p:nvSpPr>
          <p:cNvPr id="9" name="矩形 2"/>
          <p:cNvSpPr/>
          <p:nvPr/>
        </p:nvSpPr>
        <p:spPr>
          <a:xfrm>
            <a:off x="985019" y="1197546"/>
            <a:ext cx="1440000" cy="18720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弧形接點 2"/>
          <p:cNvCxnSpPr>
            <a:cxnSpLocks/>
            <a:stCxn id="9" idx="2"/>
          </p:cNvCxnSpPr>
          <p:nvPr/>
        </p:nvCxnSpPr>
        <p:spPr>
          <a:xfrm rot="16200000" flipH="1">
            <a:off x="3846100" y="928465"/>
            <a:ext cx="720497" cy="5002658"/>
          </a:xfrm>
          <a:prstGeom prst="curvedConnector2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2">
            <a:extLst>
              <a:ext uri="{FF2B5EF4-FFF2-40B4-BE49-F238E27FC236}">
                <a16:creationId xmlns:a16="http://schemas.microsoft.com/office/drawing/2014/main" id="{C7CD8F4A-1461-4B4C-8057-98AF3ECCE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677" y="604022"/>
            <a:ext cx="5011831" cy="5760000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  <p:sp>
        <p:nvSpPr>
          <p:cNvPr id="14" name="內容版面配置區 2"/>
          <p:cNvSpPr>
            <a:spLocks noGrp="1"/>
          </p:cNvSpPr>
          <p:nvPr>
            <p:ph idx="1"/>
          </p:nvPr>
        </p:nvSpPr>
        <p:spPr>
          <a:xfrm>
            <a:off x="3643015" y="2649137"/>
            <a:ext cx="3208657" cy="932403"/>
          </a:xfr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 anchorCtr="0">
            <a:noAutofit/>
          </a:bodyPr>
          <a:lstStyle/>
          <a:p>
            <a:pPr marL="0" indent="0" algn="just">
              <a:buNone/>
            </a:pPr>
            <a:r>
              <a:rPr lang="zh-TW" altLang="en-US" sz="2600" dirty="0"/>
              <a:t>點選雜誌封面縮圖，進入單一雜誌書櫃。</a:t>
            </a:r>
          </a:p>
        </p:txBody>
      </p:sp>
    </p:spTree>
    <p:extLst>
      <p:ext uri="{BB962C8B-B14F-4D97-AF65-F5344CB8AC3E}">
        <p14:creationId xmlns:p14="http://schemas.microsoft.com/office/powerpoint/2010/main" val="2784642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">
            <a:extLst>
              <a:ext uri="{FF2B5EF4-FFF2-40B4-BE49-F238E27FC236}">
                <a16:creationId xmlns:a16="http://schemas.microsoft.com/office/drawing/2014/main" id="{652D25E9-9791-49ED-AD4C-DF5A2F188F64}"/>
              </a:ext>
            </a:extLst>
          </p:cNvPr>
          <p:cNvSpPr/>
          <p:nvPr/>
        </p:nvSpPr>
        <p:spPr>
          <a:xfrm>
            <a:off x="410424" y="369794"/>
            <a:ext cx="11374325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標題 1">
            <a:extLst>
              <a:ext uri="{FF2B5EF4-FFF2-40B4-BE49-F238E27FC236}">
                <a16:creationId xmlns:a16="http://schemas.microsoft.com/office/drawing/2014/main" id="{8F404CA9-55E0-4749-A586-4B829CA92616}"/>
              </a:ext>
            </a:extLst>
          </p:cNvPr>
          <p:cNvSpPr txBox="1">
            <a:spLocks/>
          </p:cNvSpPr>
          <p:nvPr/>
        </p:nvSpPr>
        <p:spPr>
          <a:xfrm>
            <a:off x="0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單一書櫃</a:t>
            </a:r>
          </a:p>
        </p:txBody>
      </p:sp>
      <p:pic>
        <p:nvPicPr>
          <p:cNvPr id="23" name="圖片 1">
            <a:extLst>
              <a:ext uri="{FF2B5EF4-FFF2-40B4-BE49-F238E27FC236}">
                <a16:creationId xmlns:a16="http://schemas.microsoft.com/office/drawing/2014/main" id="{A4F8817F-10FF-41DC-9156-8792809D4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847" y="550114"/>
            <a:ext cx="5011831" cy="5760000"/>
          </a:xfrm>
          <a:prstGeom prst="rect">
            <a:avLst/>
          </a:prstGeom>
          <a:ln w="28575">
            <a:noFill/>
          </a:ln>
        </p:spPr>
      </p:pic>
      <p:pic>
        <p:nvPicPr>
          <p:cNvPr id="8" name="圖片 2-1">
            <a:extLst>
              <a:ext uri="{FF2B5EF4-FFF2-40B4-BE49-F238E27FC236}">
                <a16:creationId xmlns:a16="http://schemas.microsoft.com/office/drawing/2014/main" id="{4B93F62A-AA37-4739-815F-B03FDE7A5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847" y="550114"/>
            <a:ext cx="5011831" cy="5760000"/>
          </a:xfrm>
          <a:prstGeom prst="rect">
            <a:avLst/>
          </a:prstGeom>
        </p:spPr>
      </p:pic>
      <p:sp>
        <p:nvSpPr>
          <p:cNvPr id="22" name="矩形 2-1"/>
          <p:cNvSpPr/>
          <p:nvPr/>
        </p:nvSpPr>
        <p:spPr>
          <a:xfrm>
            <a:off x="4297387" y="766138"/>
            <a:ext cx="2448272" cy="496855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" name="弧形接點 2-1"/>
          <p:cNvCxnSpPr>
            <a:cxnSpLocks/>
            <a:stCxn id="22" idx="0"/>
            <a:endCxn id="24" idx="0"/>
          </p:cNvCxnSpPr>
          <p:nvPr/>
        </p:nvCxnSpPr>
        <p:spPr>
          <a:xfrm rot="16200000" flipH="1" flipV="1">
            <a:off x="3833081" y="-816944"/>
            <a:ext cx="105361" cy="3271523"/>
          </a:xfrm>
          <a:prstGeom prst="curvedConnector3">
            <a:avLst>
              <a:gd name="adj1" fmla="val -216968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"/>
          <p:cNvSpPr txBox="1"/>
          <p:nvPr/>
        </p:nvSpPr>
        <p:spPr>
          <a:xfrm>
            <a:off x="360000" y="871499"/>
            <a:ext cx="3780000" cy="1592227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just"/>
            <a:r>
              <a:rPr lang="zh-TW" altLang="en-US" sz="2600" dirty="0"/>
              <a:t>在上方的搜尋欄中，輸入關鍵字，並限定年份</a:t>
            </a:r>
            <a:r>
              <a:rPr lang="en-US" altLang="zh-TW" sz="2600" dirty="0"/>
              <a:t>(</a:t>
            </a:r>
            <a:r>
              <a:rPr lang="zh-TW" altLang="en-US" sz="2600" dirty="0"/>
              <a:t>不可跨年</a:t>
            </a:r>
            <a:r>
              <a:rPr lang="en-US" altLang="zh-TW" sz="2600" dirty="0"/>
              <a:t>)</a:t>
            </a:r>
            <a:r>
              <a:rPr lang="zh-TW" altLang="en-US" sz="2600" dirty="0"/>
              <a:t>後，可以有效率的搜尋相關內容。</a:t>
            </a:r>
          </a:p>
        </p:txBody>
      </p:sp>
      <p:pic>
        <p:nvPicPr>
          <p:cNvPr id="15" name="圖片 2-2">
            <a:extLst>
              <a:ext uri="{FF2B5EF4-FFF2-40B4-BE49-F238E27FC236}">
                <a16:creationId xmlns:a16="http://schemas.microsoft.com/office/drawing/2014/main" id="{91DE8E15-7D75-4371-B5A2-AFEA6864B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61" y="2463726"/>
            <a:ext cx="3780000" cy="3417750"/>
          </a:xfrm>
          <a:prstGeom prst="rect">
            <a:avLst/>
          </a:prstGeom>
        </p:spPr>
      </p:pic>
      <p:pic>
        <p:nvPicPr>
          <p:cNvPr id="9" name="圖片 3">
            <a:extLst>
              <a:ext uri="{FF2B5EF4-FFF2-40B4-BE49-F238E27FC236}">
                <a16:creationId xmlns:a16="http://schemas.microsoft.com/office/drawing/2014/main" id="{0C4132C3-4052-44D8-9439-491D846241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1847" y="550114"/>
            <a:ext cx="5011831" cy="5760000"/>
          </a:xfrm>
          <a:prstGeom prst="rect">
            <a:avLst/>
          </a:prstGeom>
        </p:spPr>
      </p:pic>
      <p:sp>
        <p:nvSpPr>
          <p:cNvPr id="4104" name="矩形 3"/>
          <p:cNvSpPr/>
          <p:nvPr/>
        </p:nvSpPr>
        <p:spPr>
          <a:xfrm>
            <a:off x="7393731" y="1126178"/>
            <a:ext cx="1080120" cy="237626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09" name="弧形接點 3"/>
          <p:cNvCxnSpPr>
            <a:cxnSpLocks/>
            <a:stCxn id="4104" idx="0"/>
            <a:endCxn id="13" idx="0"/>
          </p:cNvCxnSpPr>
          <p:nvPr/>
        </p:nvCxnSpPr>
        <p:spPr>
          <a:xfrm rot="16200000" flipH="1">
            <a:off x="8988760" y="71209"/>
            <a:ext cx="613230" cy="2723169"/>
          </a:xfrm>
          <a:prstGeom prst="curvedConnector3">
            <a:avLst>
              <a:gd name="adj1" fmla="val -37278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內容版面配置區 3"/>
          <p:cNvSpPr>
            <a:spLocks noGrp="1"/>
          </p:cNvSpPr>
          <p:nvPr>
            <p:ph idx="1"/>
          </p:nvPr>
        </p:nvSpPr>
        <p:spPr>
          <a:xfrm>
            <a:off x="9360816" y="1739408"/>
            <a:ext cx="2592288" cy="1692000"/>
          </a:xfr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zh-TW" altLang="en-US" sz="2600" dirty="0"/>
              <a:t>於單一雜誌書櫃中，可利用選擇年份瀏覽不同年份的雜誌。</a:t>
            </a:r>
          </a:p>
        </p:txBody>
      </p:sp>
      <p:sp>
        <p:nvSpPr>
          <p:cNvPr id="3" name="矩形 4-1"/>
          <p:cNvSpPr/>
          <p:nvPr/>
        </p:nvSpPr>
        <p:spPr>
          <a:xfrm>
            <a:off x="4297531" y="1630234"/>
            <a:ext cx="1224000" cy="16560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5" name="直線單箭頭接點 4-1"/>
          <p:cNvCxnSpPr>
            <a:cxnSpLocks/>
            <a:stCxn id="3" idx="3"/>
            <a:endCxn id="10" idx="0"/>
          </p:cNvCxnSpPr>
          <p:nvPr/>
        </p:nvCxnSpPr>
        <p:spPr>
          <a:xfrm>
            <a:off x="5521531" y="2458234"/>
            <a:ext cx="3911293" cy="3450007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4-2"/>
          <p:cNvSpPr/>
          <p:nvPr/>
        </p:nvSpPr>
        <p:spPr>
          <a:xfrm>
            <a:off x="1922973" y="3681718"/>
            <a:ext cx="337088" cy="32725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4111" name="直線單箭頭接點 4-2"/>
          <p:cNvCxnSpPr>
            <a:cxnSpLocks/>
            <a:stCxn id="53" idx="2"/>
            <a:endCxn id="10" idx="1"/>
          </p:cNvCxnSpPr>
          <p:nvPr/>
        </p:nvCxnSpPr>
        <p:spPr>
          <a:xfrm>
            <a:off x="2091517" y="4008973"/>
            <a:ext cx="4821027" cy="2313817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內容版面配置區 4"/>
          <p:cNvSpPr txBox="1">
            <a:spLocks/>
          </p:cNvSpPr>
          <p:nvPr/>
        </p:nvSpPr>
        <p:spPr>
          <a:xfrm>
            <a:off x="6912544" y="5908241"/>
            <a:ext cx="5040560" cy="829097"/>
          </a:xfrm>
          <a:prstGeom prst="rect">
            <a:avLst/>
          </a:prstGeom>
          <a:solidFill>
            <a:schemeClr val="tx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108878" tIns="54439" rIns="108878" bIns="54439" rtlCol="0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600" dirty="0">
                <a:solidFill>
                  <a:srgbClr val="FFFFFF"/>
                </a:solidFill>
              </a:rPr>
              <a:t>點選雜誌封面或查詢結果頁數</a:t>
            </a:r>
            <a:br>
              <a:rPr lang="en-US" altLang="zh-TW" sz="2600" dirty="0">
                <a:solidFill>
                  <a:srgbClr val="FFFFFF"/>
                </a:solidFill>
              </a:rPr>
            </a:br>
            <a:r>
              <a:rPr lang="zh-TW" altLang="en-US" sz="2600" dirty="0">
                <a:solidFill>
                  <a:srgbClr val="FFFFFF"/>
                </a:solidFill>
              </a:rPr>
              <a:t>開始閱讀！</a:t>
            </a:r>
          </a:p>
        </p:txBody>
      </p:sp>
    </p:spTree>
    <p:extLst>
      <p:ext uri="{BB962C8B-B14F-4D97-AF65-F5344CB8AC3E}">
        <p14:creationId xmlns:p14="http://schemas.microsoft.com/office/powerpoint/2010/main" val="328512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4104" grpId="0" animBg="1"/>
      <p:bldP spid="13" grpId="0" uiExpand="1" build="p" animBg="1"/>
      <p:bldP spid="3" grpId="0" animBg="1"/>
      <p:bldP spid="53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">
            <a:extLst>
              <a:ext uri="{FF2B5EF4-FFF2-40B4-BE49-F238E27FC236}">
                <a16:creationId xmlns:a16="http://schemas.microsoft.com/office/drawing/2014/main" id="{ECFEF1F7-F983-41E5-88D7-2942D6BF3006}"/>
              </a:ext>
            </a:extLst>
          </p:cNvPr>
          <p:cNvSpPr/>
          <p:nvPr/>
        </p:nvSpPr>
        <p:spPr>
          <a:xfrm>
            <a:off x="3087860" y="2348980"/>
            <a:ext cx="8696889" cy="414081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1">
            <a:extLst>
              <a:ext uri="{FF2B5EF4-FFF2-40B4-BE49-F238E27FC236}">
                <a16:creationId xmlns:a16="http://schemas.microsoft.com/office/drawing/2014/main" id="{97E36F6B-D5C0-4F19-9CA6-874C60E38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562" y="549794"/>
            <a:ext cx="8258239" cy="5760000"/>
          </a:xfrm>
          <a:prstGeom prst="rect">
            <a:avLst/>
          </a:prstGeom>
        </p:spPr>
      </p:pic>
      <p:sp>
        <p:nvSpPr>
          <p:cNvPr id="4" name="矩形 1"/>
          <p:cNvSpPr/>
          <p:nvPr/>
        </p:nvSpPr>
        <p:spPr>
          <a:xfrm>
            <a:off x="6573068" y="890905"/>
            <a:ext cx="3772991" cy="305430"/>
          </a:xfrm>
          <a:prstGeom prst="rect">
            <a:avLst/>
          </a:prstGeom>
          <a:noFill/>
          <a:ln>
            <a:solidFill>
              <a:schemeClr val="accent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弧形接點 1"/>
          <p:cNvCxnSpPr>
            <a:cxnSpLocks/>
            <a:stCxn id="4" idx="3"/>
            <a:endCxn id="3" idx="0"/>
          </p:cNvCxnSpPr>
          <p:nvPr/>
        </p:nvCxnSpPr>
        <p:spPr>
          <a:xfrm>
            <a:off x="10346059" y="1043620"/>
            <a:ext cx="828092" cy="586046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1"/>
          <p:cNvSpPr>
            <a:spLocks noGrp="1"/>
          </p:cNvSpPr>
          <p:nvPr>
            <p:ph idx="1"/>
          </p:nvPr>
        </p:nvSpPr>
        <p:spPr>
          <a:xfrm>
            <a:off x="10562083" y="1629666"/>
            <a:ext cx="1224136" cy="540000"/>
          </a:xfrm>
          <a:solidFill>
            <a:schemeClr val="accent2">
              <a:lumMod val="50000"/>
              <a:alpha val="70000"/>
            </a:schemeClr>
          </a:solidFill>
        </p:spPr>
        <p:txBody>
          <a:bodyPr wrap="square" anchor="ctr">
            <a:noAutofit/>
          </a:bodyPr>
          <a:lstStyle/>
          <a:p>
            <a:pPr marL="0" indent="0" algn="ctr">
              <a:buNone/>
            </a:pPr>
            <a:r>
              <a:rPr lang="zh-TW" altLang="en-US" sz="2600" dirty="0">
                <a:solidFill>
                  <a:srgbClr val="FFFFFF"/>
                </a:solidFill>
              </a:rPr>
              <a:t>工具列</a:t>
            </a:r>
          </a:p>
        </p:txBody>
      </p:sp>
      <p:sp>
        <p:nvSpPr>
          <p:cNvPr id="10" name="矩形 2"/>
          <p:cNvSpPr/>
          <p:nvPr/>
        </p:nvSpPr>
        <p:spPr>
          <a:xfrm>
            <a:off x="2577812" y="1269108"/>
            <a:ext cx="7488832" cy="4968678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弧形接點 2"/>
          <p:cNvCxnSpPr>
            <a:cxnSpLocks/>
            <a:endCxn id="6" idx="0"/>
          </p:cNvCxnSpPr>
          <p:nvPr/>
        </p:nvCxnSpPr>
        <p:spPr>
          <a:xfrm rot="10800000" flipV="1">
            <a:off x="1418181" y="2925740"/>
            <a:ext cx="1151371" cy="828390"/>
          </a:xfrm>
          <a:prstGeom prst="curvedConnector2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內容版面配置區 2"/>
          <p:cNvSpPr txBox="1">
            <a:spLocks/>
          </p:cNvSpPr>
          <p:nvPr/>
        </p:nvSpPr>
        <p:spPr>
          <a:xfrm>
            <a:off x="583340" y="3754130"/>
            <a:ext cx="1669679" cy="540000"/>
          </a:xfrm>
          <a:prstGeom prst="rect">
            <a:avLst/>
          </a:prstGeom>
          <a:solidFill>
            <a:schemeClr val="tx2">
              <a:lumMod val="60000"/>
              <a:lumOff val="40000"/>
              <a:alpha val="70000"/>
            </a:schemeClr>
          </a:solidFill>
        </p:spPr>
        <p:txBody>
          <a:bodyPr vert="horz" wrap="square" lIns="108878" tIns="54439" rIns="108878" bIns="54439" rtlCol="0" anchor="ctr">
            <a:noAutofit/>
          </a:bodyPr>
          <a:lstStyle>
            <a:lvl1pPr marL="408291" indent="-408291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雜誌內容</a:t>
            </a:r>
          </a:p>
        </p:txBody>
      </p:sp>
      <p:sp>
        <p:nvSpPr>
          <p:cNvPr id="15" name="標題 1">
            <a:extLst>
              <a:ext uri="{FF2B5EF4-FFF2-40B4-BE49-F238E27FC236}">
                <a16:creationId xmlns:a16="http://schemas.microsoft.com/office/drawing/2014/main" id="{814A95E8-FBA2-4580-9320-B66E705B6DF3}"/>
              </a:ext>
            </a:extLst>
          </p:cNvPr>
          <p:cNvSpPr txBox="1">
            <a:spLocks/>
          </p:cNvSpPr>
          <p:nvPr/>
        </p:nvSpPr>
        <p:spPr>
          <a:xfrm>
            <a:off x="0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閱讀頁面</a:t>
            </a:r>
          </a:p>
        </p:txBody>
      </p:sp>
    </p:spTree>
    <p:extLst>
      <p:ext uri="{BB962C8B-B14F-4D97-AF65-F5344CB8AC3E}">
        <p14:creationId xmlns:p14="http://schemas.microsoft.com/office/powerpoint/2010/main" val="2616129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uiExpand="1" build="p" animBg="1"/>
      <p:bldP spid="10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1">
            <a:extLst>
              <a:ext uri="{FF2B5EF4-FFF2-40B4-BE49-F238E27FC236}">
                <a16:creationId xmlns:a16="http://schemas.microsoft.com/office/drawing/2014/main" id="{467FD642-2236-41C0-BCCB-DA352A7ED0A7}"/>
              </a:ext>
            </a:extLst>
          </p:cNvPr>
          <p:cNvSpPr/>
          <p:nvPr/>
        </p:nvSpPr>
        <p:spPr>
          <a:xfrm>
            <a:off x="410424" y="369794"/>
            <a:ext cx="11374325" cy="612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標題 1">
            <a:extLst>
              <a:ext uri="{FF2B5EF4-FFF2-40B4-BE49-F238E27FC236}">
                <a16:creationId xmlns:a16="http://schemas.microsoft.com/office/drawing/2014/main" id="{6145A97E-6566-4D2E-8E47-F0066539A8C6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工具列功能說明</a:t>
            </a:r>
          </a:p>
        </p:txBody>
      </p:sp>
      <p:cxnSp>
        <p:nvCxnSpPr>
          <p:cNvPr id="55" name="直線接點 54"/>
          <p:cNvCxnSpPr/>
          <p:nvPr/>
        </p:nvCxnSpPr>
        <p:spPr>
          <a:xfrm>
            <a:off x="336947" y="3516183"/>
            <a:ext cx="11521280" cy="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016" y="3030179"/>
            <a:ext cx="7257143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2425179" y="2976123"/>
            <a:ext cx="1944000" cy="108012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133355"/>
              </p:ext>
            </p:extLst>
          </p:nvPr>
        </p:nvGraphicFramePr>
        <p:xfrm>
          <a:off x="360000" y="837506"/>
          <a:ext cx="2736000" cy="1820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1399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</a:t>
                      </a:r>
                      <a:r>
                        <a:rPr lang="zh-TW" altLang="en-US" dirty="0"/>
                        <a:t>～</a:t>
                      </a:r>
                      <a:r>
                        <a:rPr lang="en-US" altLang="zh-TW" dirty="0"/>
                        <a:t>4</a:t>
                      </a:r>
                    </a:p>
                    <a:p>
                      <a:pPr algn="ctr"/>
                      <a:r>
                        <a:rPr lang="zh-TW" altLang="en-US" dirty="0"/>
                        <a:t>翻頁功能按鈕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601">
                <a:tc>
                  <a:txBody>
                    <a:bodyPr/>
                    <a:lstStyle/>
                    <a:p>
                      <a:r>
                        <a:rPr lang="zh-TW" altLang="en-US" dirty="0"/>
                        <a:t>或是使用鍵盤的按鍵「</a:t>
                      </a:r>
                      <a:r>
                        <a:rPr lang="en-US" altLang="zh-TW" dirty="0"/>
                        <a:t>Page Up</a:t>
                      </a:r>
                      <a:r>
                        <a:rPr lang="zh-TW" altLang="en-US" dirty="0"/>
                        <a:t>」</a:t>
                      </a:r>
                      <a:r>
                        <a:rPr lang="en-US" altLang="zh-TW" dirty="0"/>
                        <a:t>/</a:t>
                      </a:r>
                      <a:r>
                        <a:rPr lang="zh-TW" altLang="en-US" dirty="0"/>
                        <a:t>「</a:t>
                      </a:r>
                      <a:r>
                        <a:rPr lang="en-US" altLang="zh-TW" dirty="0"/>
                        <a:t>Page Down</a:t>
                      </a:r>
                      <a:r>
                        <a:rPr lang="zh-TW" altLang="en-US" dirty="0"/>
                        <a:t>」、左右方向鍵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786119"/>
              </p:ext>
            </p:extLst>
          </p:nvPr>
        </p:nvGraphicFramePr>
        <p:xfrm>
          <a:off x="1561083" y="4407441"/>
          <a:ext cx="2736000" cy="187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539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/>
                        <a:t>5</a:t>
                      </a:r>
                    </a:p>
                    <a:p>
                      <a:pPr algn="ctr"/>
                      <a:r>
                        <a:rPr lang="zh-TW" altLang="en-US" sz="2100" dirty="0"/>
                        <a:t>目錄頁</a:t>
                      </a:r>
                    </a:p>
                  </a:txBody>
                  <a:tcPr marL="51949" marR="51949" marT="25974" marB="2597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4601">
                <a:tc>
                  <a:txBody>
                    <a:bodyPr/>
                    <a:lstStyle/>
                    <a:p>
                      <a:r>
                        <a:rPr lang="zh-TW" altLang="en-US" sz="2100" dirty="0"/>
                        <a:t>直接翻至雜誌的目錄頁，點選文章標題，再翻至目標內文頁面</a:t>
                      </a:r>
                    </a:p>
                  </a:txBody>
                  <a:tcPr marL="51949" marR="51949" marT="25974" marB="2597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955907"/>
              </p:ext>
            </p:extLst>
          </p:nvPr>
        </p:nvGraphicFramePr>
        <p:xfrm>
          <a:off x="3280606" y="837506"/>
          <a:ext cx="2456941" cy="1820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6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1399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6</a:t>
                      </a:r>
                    </a:p>
                    <a:p>
                      <a:pPr algn="ctr"/>
                      <a:r>
                        <a:rPr lang="zh-TW" altLang="en-US" dirty="0"/>
                        <a:t>指定頁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601">
                <a:tc>
                  <a:txBody>
                    <a:bodyPr/>
                    <a:lstStyle/>
                    <a:p>
                      <a:r>
                        <a:rPr lang="zh-TW" altLang="en-US" dirty="0"/>
                        <a:t>在空白框中輸入頁數，並按下「</a:t>
                      </a:r>
                      <a:r>
                        <a:rPr lang="en-US" altLang="zh-TW" dirty="0"/>
                        <a:t>Go</a:t>
                      </a:r>
                      <a:r>
                        <a:rPr lang="zh-TW" altLang="en-US" dirty="0"/>
                        <a:t>」即會跳至該頁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表格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746756"/>
              </p:ext>
            </p:extLst>
          </p:nvPr>
        </p:nvGraphicFramePr>
        <p:xfrm>
          <a:off x="5233491" y="4407441"/>
          <a:ext cx="2736000" cy="1873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9039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100" dirty="0"/>
                        <a:t>7~8</a:t>
                      </a:r>
                    </a:p>
                    <a:p>
                      <a:pPr algn="ctr"/>
                      <a:r>
                        <a:rPr lang="zh-TW" altLang="en-US" sz="2100" dirty="0"/>
                        <a:t>放大／縮小</a:t>
                      </a:r>
                    </a:p>
                  </a:txBody>
                  <a:tcPr marL="51949" marR="51949" marT="25974" marB="25974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1811">
                <a:tc>
                  <a:txBody>
                    <a:bodyPr/>
                    <a:lstStyle/>
                    <a:p>
                      <a:r>
                        <a:rPr lang="zh-TW" altLang="en-US" sz="2100" dirty="0"/>
                        <a:t>可分</a:t>
                      </a:r>
                      <a:r>
                        <a:rPr lang="en-US" altLang="zh-TW" sz="2100" dirty="0"/>
                        <a:t>2</a:t>
                      </a:r>
                      <a:r>
                        <a:rPr lang="zh-TW" altLang="en-US" sz="2100" dirty="0"/>
                        <a:t>階段放大頁面</a:t>
                      </a:r>
                    </a:p>
                  </a:txBody>
                  <a:tcPr marL="51949" marR="51949" marT="25974" marB="25974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08542"/>
              </p:ext>
            </p:extLst>
          </p:nvPr>
        </p:nvGraphicFramePr>
        <p:xfrm>
          <a:off x="6252209" y="837506"/>
          <a:ext cx="1800000" cy="1820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1399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</a:t>
                      </a:r>
                    </a:p>
                    <a:p>
                      <a:pPr algn="ctr"/>
                      <a:r>
                        <a:rPr lang="zh-TW" altLang="en-US" dirty="0"/>
                        <a:t>頁面索引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601">
                <a:tc>
                  <a:txBody>
                    <a:bodyPr/>
                    <a:lstStyle/>
                    <a:p>
                      <a:r>
                        <a:rPr lang="zh-TW" altLang="en-US" dirty="0"/>
                        <a:t>瀏覽整本雜誌每一頁的縮圖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表格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647384"/>
              </p:ext>
            </p:extLst>
          </p:nvPr>
        </p:nvGraphicFramePr>
        <p:xfrm>
          <a:off x="8905899" y="4407441"/>
          <a:ext cx="1800000" cy="187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3818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10</a:t>
                      </a:r>
                    </a:p>
                    <a:p>
                      <a:pPr algn="ctr"/>
                      <a:r>
                        <a:rPr lang="zh-TW" altLang="en-US" dirty="0"/>
                        <a:t>全螢幕閱讀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1782">
                <a:tc>
                  <a:txBody>
                    <a:bodyPr/>
                    <a:lstStyle/>
                    <a:p>
                      <a:r>
                        <a:rPr lang="zh-TW" altLang="en-US" dirty="0"/>
                        <a:t>或按鍵「</a:t>
                      </a:r>
                      <a:r>
                        <a:rPr lang="en-US" altLang="zh-TW" dirty="0"/>
                        <a:t>F11</a:t>
                      </a:r>
                      <a:r>
                        <a:rPr lang="zh-TW" altLang="en-US" dirty="0"/>
                        <a:t>」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表格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623731"/>
              </p:ext>
            </p:extLst>
          </p:nvPr>
        </p:nvGraphicFramePr>
        <p:xfrm>
          <a:off x="8761883" y="837506"/>
          <a:ext cx="2952328" cy="1820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1399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11</a:t>
                      </a:r>
                    </a:p>
                    <a:p>
                      <a:pPr algn="ctr"/>
                      <a:r>
                        <a:rPr lang="zh-TW" altLang="en-US" dirty="0"/>
                        <a:t>隨選列印</a:t>
                      </a:r>
                    </a:p>
                  </a:txBody>
                  <a:tcPr anchor="ctr">
                    <a:solidFill>
                      <a:schemeClr val="accent2">
                        <a:lumMod val="5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601">
                <a:tc>
                  <a:txBody>
                    <a:bodyPr/>
                    <a:lstStyle/>
                    <a:p>
                      <a:r>
                        <a:rPr lang="zh-TW" altLang="en-US" dirty="0"/>
                        <a:t>分為 「 自選區域模式 」 與 「 整頁列印模式 」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2" name="弧形接點 11"/>
          <p:cNvCxnSpPr>
            <a:stCxn id="7" idx="1"/>
            <a:endCxn id="8" idx="2"/>
          </p:cNvCxnSpPr>
          <p:nvPr/>
        </p:nvCxnSpPr>
        <p:spPr>
          <a:xfrm rot="10800000">
            <a:off x="1728001" y="2657627"/>
            <a:ext cx="697179" cy="858556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5017467" y="2976123"/>
            <a:ext cx="1800200" cy="108012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169" name="弧形接點 7168"/>
          <p:cNvCxnSpPr>
            <a:stCxn id="26" idx="0"/>
            <a:endCxn id="18" idx="3"/>
          </p:cNvCxnSpPr>
          <p:nvPr/>
        </p:nvCxnSpPr>
        <p:spPr>
          <a:xfrm rot="16200000" flipV="1">
            <a:off x="5213279" y="2271835"/>
            <a:ext cx="1228557" cy="180020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6961683" y="2976124"/>
            <a:ext cx="756000" cy="10801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179" name="弧形接點 7178"/>
          <p:cNvCxnSpPr>
            <a:endCxn id="16" idx="3"/>
          </p:cNvCxnSpPr>
          <p:nvPr/>
        </p:nvCxnSpPr>
        <p:spPr>
          <a:xfrm rot="5400000">
            <a:off x="3776285" y="4428607"/>
            <a:ext cx="1437947" cy="396349"/>
          </a:xfrm>
          <a:prstGeom prst="curvedConnector2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83" name="弧形接點 7182"/>
          <p:cNvCxnSpPr>
            <a:stCxn id="39" idx="2"/>
            <a:endCxn id="21" idx="3"/>
          </p:cNvCxnSpPr>
          <p:nvPr/>
        </p:nvCxnSpPr>
        <p:spPr>
          <a:xfrm rot="16200000" flipH="1">
            <a:off x="7010529" y="4385398"/>
            <a:ext cx="1288116" cy="629808"/>
          </a:xfrm>
          <a:prstGeom prst="curvedConnector4">
            <a:avLst>
              <a:gd name="adj1" fmla="val 12572"/>
              <a:gd name="adj2" fmla="val 136297"/>
            </a:avLst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弧形接點 36"/>
          <p:cNvCxnSpPr>
            <a:endCxn id="22" idx="3"/>
          </p:cNvCxnSpPr>
          <p:nvPr/>
        </p:nvCxnSpPr>
        <p:spPr>
          <a:xfrm rot="5400000" flipH="1" flipV="1">
            <a:off x="7320819" y="2342495"/>
            <a:ext cx="1326319" cy="136462"/>
          </a:xfrm>
          <a:prstGeom prst="curvedConnector4">
            <a:avLst>
              <a:gd name="adj1" fmla="val 15692"/>
              <a:gd name="adj2" fmla="val 267519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弧形接點 40"/>
          <p:cNvCxnSpPr>
            <a:endCxn id="23" idx="1"/>
          </p:cNvCxnSpPr>
          <p:nvPr/>
        </p:nvCxnSpPr>
        <p:spPr>
          <a:xfrm rot="16200000" flipH="1">
            <a:off x="7935155" y="4374496"/>
            <a:ext cx="1437433" cy="504056"/>
          </a:xfrm>
          <a:prstGeom prst="curvedConnector2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弧形接點 42"/>
          <p:cNvCxnSpPr>
            <a:endCxn id="24" idx="1"/>
          </p:cNvCxnSpPr>
          <p:nvPr/>
        </p:nvCxnSpPr>
        <p:spPr>
          <a:xfrm rot="16200000" flipV="1">
            <a:off x="8206738" y="2302711"/>
            <a:ext cx="1326318" cy="216028"/>
          </a:xfrm>
          <a:prstGeom prst="curvedConnector4">
            <a:avLst>
              <a:gd name="adj1" fmla="val 15692"/>
              <a:gd name="adj2" fmla="val 205820"/>
            </a:avLst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73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6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1">
            <a:extLst>
              <a:ext uri="{FF2B5EF4-FFF2-40B4-BE49-F238E27FC236}">
                <a16:creationId xmlns:a16="http://schemas.microsoft.com/office/drawing/2014/main" id="{B93478F7-CFE1-4B21-88ED-3833D30574A0}"/>
              </a:ext>
            </a:extLst>
          </p:cNvPr>
          <p:cNvSpPr/>
          <p:nvPr/>
        </p:nvSpPr>
        <p:spPr>
          <a:xfrm>
            <a:off x="410424" y="369794"/>
            <a:ext cx="8063427" cy="39961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F4A5B12D-0B31-4265-942A-4B7F1B129216}"/>
              </a:ext>
            </a:extLst>
          </p:cNvPr>
          <p:cNvSpPr txBox="1">
            <a:spLocks/>
          </p:cNvSpPr>
          <p:nvPr/>
        </p:nvSpPr>
        <p:spPr>
          <a:xfrm>
            <a:off x="40606" y="-170206"/>
            <a:ext cx="6480000" cy="1080000"/>
          </a:xfrm>
          <a:prstGeom prst="rect">
            <a:avLst/>
          </a:prstGeom>
        </p:spPr>
        <p:txBody>
          <a:bodyPr vert="horz" lIns="108878" tIns="54439" rIns="108878" bIns="54439" rtlCol="0" anchor="ctr">
            <a:normAutofit/>
          </a:bodyPr>
          <a:lstStyle>
            <a:lvl1pPr algn="ctr" defTabSz="108877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TW" altLang="en-US" sz="3600" b="1" dirty="0">
                <a:solidFill>
                  <a:schemeClr val="tx2"/>
                </a:solidFill>
                <a:latin typeface="+mn-ea"/>
                <a:ea typeface="+mn-ea"/>
              </a:rPr>
              <a:t>目錄功能</a:t>
            </a: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id="{0A697BE6-4C4C-448F-B347-3247A6871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47" y="921455"/>
            <a:ext cx="8258239" cy="5760000"/>
          </a:xfrm>
          <a:prstGeom prst="rect">
            <a:avLst/>
          </a:prstGeom>
        </p:spPr>
      </p:pic>
      <p:sp>
        <p:nvSpPr>
          <p:cNvPr id="4" name="矩形 1"/>
          <p:cNvSpPr/>
          <p:nvPr/>
        </p:nvSpPr>
        <p:spPr>
          <a:xfrm>
            <a:off x="1345059" y="2660300"/>
            <a:ext cx="2664296" cy="1057526"/>
          </a:xfrm>
          <a:prstGeom prst="rect">
            <a:avLst/>
          </a:prstGeom>
          <a:noFill/>
          <a:ln w="28575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弧形接點 1"/>
          <p:cNvCxnSpPr>
            <a:cxnSpLocks/>
            <a:stCxn id="4" idx="0"/>
            <a:endCxn id="3" idx="1"/>
          </p:cNvCxnSpPr>
          <p:nvPr/>
        </p:nvCxnSpPr>
        <p:spPr>
          <a:xfrm rot="5400000" flipH="1" flipV="1">
            <a:off x="2648381" y="701160"/>
            <a:ext cx="1987967" cy="1930314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內容版面配置區 1"/>
          <p:cNvSpPr>
            <a:spLocks noGrp="1"/>
          </p:cNvSpPr>
          <p:nvPr>
            <p:ph idx="1"/>
          </p:nvPr>
        </p:nvSpPr>
        <p:spPr>
          <a:xfrm>
            <a:off x="4607521" y="59188"/>
            <a:ext cx="5400600" cy="1226289"/>
          </a:xfrm>
          <a:solidFill>
            <a:schemeClr val="accent2">
              <a:lumMod val="50000"/>
              <a:alpha val="70000"/>
            </a:schemeClr>
          </a:solidFill>
        </p:spPr>
        <p:txBody>
          <a:bodyPr lIns="36000" rIns="36000" anchor="ctr" anchorCtr="0">
            <a:noAutofit/>
          </a:bodyPr>
          <a:lstStyle/>
          <a:p>
            <a:pPr marL="0" indent="0">
              <a:buNone/>
            </a:pPr>
            <a:r>
              <a:rPr lang="zh-TW" altLang="en-US" sz="2600" dirty="0">
                <a:solidFill>
                  <a:schemeClr val="bg1"/>
                </a:solidFill>
              </a:rPr>
              <a:t>目錄頁提供超連結功能，點選下方有</a:t>
            </a:r>
            <a:r>
              <a:rPr lang="zh-TW" altLang="en-US" sz="2600" b="1" dirty="0">
                <a:solidFill>
                  <a:srgbClr val="0000FF"/>
                </a:solidFill>
              </a:rPr>
              <a:t>藍色底線</a:t>
            </a:r>
            <a:r>
              <a:rPr lang="zh-TW" altLang="en-US" sz="2600" dirty="0">
                <a:solidFill>
                  <a:schemeClr val="bg1"/>
                </a:solidFill>
              </a:rPr>
              <a:t>的文章標題，可直接進入該文章內容</a:t>
            </a:r>
          </a:p>
        </p:txBody>
      </p:sp>
      <p:cxnSp>
        <p:nvCxnSpPr>
          <p:cNvPr id="15" name="弧形接點 2"/>
          <p:cNvCxnSpPr>
            <a:cxnSpLocks/>
            <a:stCxn id="3" idx="3"/>
          </p:cNvCxnSpPr>
          <p:nvPr/>
        </p:nvCxnSpPr>
        <p:spPr>
          <a:xfrm>
            <a:off x="10008121" y="672333"/>
            <a:ext cx="927325" cy="1030701"/>
          </a:xfrm>
          <a:prstGeom prst="curvedConnector2">
            <a:avLst/>
          </a:prstGeom>
          <a:ln w="2857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">
            <a:extLst>
              <a:ext uri="{FF2B5EF4-FFF2-40B4-BE49-F238E27FC236}">
                <a16:creationId xmlns:a16="http://schemas.microsoft.com/office/drawing/2014/main" id="{AF38449F-89CB-4768-831D-EDDDF019A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704" y="1703034"/>
            <a:ext cx="722595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81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uiExpand="1" build="p" animBg="1"/>
    </p:bldLst>
  </p:timing>
</p:sld>
</file>

<file path=ppt/theme/theme1.xml><?xml version="1.0" encoding="utf-8"?>
<a:theme xmlns:a="http://schemas.openxmlformats.org/drawingml/2006/main" name="Office 佈景主題">
  <a:themeElements>
    <a:clrScheme name="自訂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6E7E4"/>
      </a:accent1>
      <a:accent2>
        <a:srgbClr val="ECD0CD"/>
      </a:accent2>
      <a:accent3>
        <a:srgbClr val="DBACA5"/>
      </a:accent3>
      <a:accent4>
        <a:srgbClr val="957F7C"/>
      </a:accent4>
      <a:accent5>
        <a:srgbClr val="73635B"/>
      </a:accent5>
      <a:accent6>
        <a:srgbClr val="7F7F7F"/>
      </a:accent6>
      <a:hlink>
        <a:srgbClr val="0000FF"/>
      </a:hlink>
      <a:folHlink>
        <a:srgbClr val="954F72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2840</TotalTime>
  <Words>833</Words>
  <Application>Microsoft Office PowerPoint</Application>
  <PresentationFormat>自訂</PresentationFormat>
  <Paragraphs>176</Paragraphs>
  <Slides>17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Varela Round</vt:lpstr>
      <vt:lpstr>微軟正黑體</vt:lpstr>
      <vt:lpstr>新細明體</vt:lpstr>
      <vt:lpstr>Arial</vt:lpstr>
      <vt:lpstr>Calibri</vt:lpstr>
      <vt:lpstr>Office 佈景主題</vt:lpstr>
      <vt:lpstr>AEB 電子雜誌出版服務平台- Walking Library電子雜誌  110年「臺灣學術電子資源永續發展計畫」</vt:lpstr>
      <vt:lpstr>關於Walking Library電子雜誌</vt:lpstr>
      <vt:lpstr>雜誌列表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謝謝指教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haoyu</dc:creator>
  <cp:lastModifiedBy>廖皓妤</cp:lastModifiedBy>
  <cp:revision>297</cp:revision>
  <dcterms:created xsi:type="dcterms:W3CDTF">2021-03-10T01:25:50Z</dcterms:created>
  <dcterms:modified xsi:type="dcterms:W3CDTF">2021-10-26T09:31:23Z</dcterms:modified>
</cp:coreProperties>
</file>